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6" r:id="rId5"/>
    <p:sldId id="257" r:id="rId6"/>
    <p:sldId id="259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4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53.png"/><Relationship Id="rId18" Type="http://schemas.openxmlformats.org/officeDocument/2006/relationships/image" Target="../media/image98.png"/><Relationship Id="rId26" Type="http://schemas.openxmlformats.org/officeDocument/2006/relationships/image" Target="../media/image34.png"/><Relationship Id="rId3" Type="http://schemas.openxmlformats.org/officeDocument/2006/relationships/image" Target="../media/image85.png"/><Relationship Id="rId21" Type="http://schemas.openxmlformats.org/officeDocument/2006/relationships/image" Target="../media/image29.png"/><Relationship Id="rId7" Type="http://schemas.openxmlformats.org/officeDocument/2006/relationships/image" Target="../media/image88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5" Type="http://schemas.openxmlformats.org/officeDocument/2006/relationships/image" Target="../media/image33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57.png"/><Relationship Id="rId24" Type="http://schemas.openxmlformats.org/officeDocument/2006/relationships/image" Target="../media/image32.png"/><Relationship Id="rId5" Type="http://schemas.openxmlformats.org/officeDocument/2006/relationships/image" Target="../media/image63.png"/><Relationship Id="rId15" Type="http://schemas.openxmlformats.org/officeDocument/2006/relationships/image" Target="../media/image95.png"/><Relationship Id="rId23" Type="http://schemas.openxmlformats.org/officeDocument/2006/relationships/image" Target="../media/image31.png"/><Relationship Id="rId10" Type="http://schemas.openxmlformats.org/officeDocument/2006/relationships/image" Target="../media/image91.png"/><Relationship Id="rId19" Type="http://schemas.openxmlformats.org/officeDocument/2006/relationships/image" Target="../media/image99.png"/><Relationship Id="rId4" Type="http://schemas.openxmlformats.org/officeDocument/2006/relationships/image" Target="../media/image86.png"/><Relationship Id="rId9" Type="http://schemas.openxmlformats.org/officeDocument/2006/relationships/image" Target="../media/image10.png"/><Relationship Id="rId14" Type="http://schemas.openxmlformats.org/officeDocument/2006/relationships/image" Target="../media/image54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1.png"/><Relationship Id="rId18" Type="http://schemas.openxmlformats.org/officeDocument/2006/relationships/image" Target="../media/image113.png"/><Relationship Id="rId26" Type="http://schemas.openxmlformats.org/officeDocument/2006/relationships/image" Target="../media/image66.png"/><Relationship Id="rId3" Type="http://schemas.openxmlformats.org/officeDocument/2006/relationships/image" Target="../media/image101.png"/><Relationship Id="rId21" Type="http://schemas.openxmlformats.org/officeDocument/2006/relationships/image" Target="../media/image31.png"/><Relationship Id="rId7" Type="http://schemas.openxmlformats.org/officeDocument/2006/relationships/image" Target="../media/image103.png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25" Type="http://schemas.openxmlformats.org/officeDocument/2006/relationships/image" Target="../media/image35.png"/><Relationship Id="rId16" Type="http://schemas.openxmlformats.org/officeDocument/2006/relationships/image" Target="../media/image111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34.png"/><Relationship Id="rId5" Type="http://schemas.openxmlformats.org/officeDocument/2006/relationships/image" Target="../media/image57.png"/><Relationship Id="rId15" Type="http://schemas.openxmlformats.org/officeDocument/2006/relationships/image" Target="../media/image110.png"/><Relationship Id="rId23" Type="http://schemas.openxmlformats.org/officeDocument/2006/relationships/image" Target="../media/image33.png"/><Relationship Id="rId10" Type="http://schemas.openxmlformats.org/officeDocument/2006/relationships/image" Target="../media/image106.png"/><Relationship Id="rId19" Type="http://schemas.openxmlformats.org/officeDocument/2006/relationships/image" Target="../media/image29.png"/><Relationship Id="rId4" Type="http://schemas.openxmlformats.org/officeDocument/2006/relationships/image" Target="../media/image102.png"/><Relationship Id="rId14" Type="http://schemas.openxmlformats.org/officeDocument/2006/relationships/image" Target="../media/image65.png"/><Relationship Id="rId22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3.png"/><Relationship Id="rId18" Type="http://schemas.openxmlformats.org/officeDocument/2006/relationships/image" Target="../media/image31.png"/><Relationship Id="rId3" Type="http://schemas.openxmlformats.org/officeDocument/2006/relationships/image" Target="../media/image101.png"/><Relationship Id="rId21" Type="http://schemas.openxmlformats.org/officeDocument/2006/relationships/image" Target="../media/image34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17" Type="http://schemas.openxmlformats.org/officeDocument/2006/relationships/image" Target="../media/image30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5" Type="http://schemas.openxmlformats.org/officeDocument/2006/relationships/image" Target="../media/image125.png"/><Relationship Id="rId10" Type="http://schemas.openxmlformats.org/officeDocument/2006/relationships/image" Target="../media/image120.png"/><Relationship Id="rId19" Type="http://schemas.openxmlformats.org/officeDocument/2006/relationships/image" Target="../media/image32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Relationship Id="rId14" Type="http://schemas.openxmlformats.org/officeDocument/2006/relationships/image" Target="../media/image124.png"/><Relationship Id="rId22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500.png"/><Relationship Id="rId18" Type="http://schemas.openxmlformats.org/officeDocument/2006/relationships/image" Target="../media/image126.png"/><Relationship Id="rId26" Type="http://schemas.openxmlformats.org/officeDocument/2006/relationships/image" Target="../media/image134.png"/><Relationship Id="rId3" Type="http://schemas.openxmlformats.org/officeDocument/2006/relationships/image" Target="../media/image29.png"/><Relationship Id="rId21" Type="http://schemas.openxmlformats.org/officeDocument/2006/relationships/image" Target="../media/image93.png"/><Relationship Id="rId7" Type="http://schemas.openxmlformats.org/officeDocument/2006/relationships/image" Target="../media/image33.png"/><Relationship Id="rId12" Type="http://schemas.openxmlformats.org/officeDocument/2006/relationships/image" Target="../media/image490.png"/><Relationship Id="rId17" Type="http://schemas.openxmlformats.org/officeDocument/2006/relationships/image" Target="../media/image90.png"/><Relationship Id="rId25" Type="http://schemas.openxmlformats.org/officeDocument/2006/relationships/image" Target="../media/image133.png"/><Relationship Id="rId2" Type="http://schemas.openxmlformats.org/officeDocument/2006/relationships/image" Target="../media/image460.png"/><Relationship Id="rId16" Type="http://schemas.openxmlformats.org/officeDocument/2006/relationships/image" Target="../media/image89.png"/><Relationship Id="rId20" Type="http://schemas.openxmlformats.org/officeDocument/2006/relationships/image" Target="../media/image128.png"/><Relationship Id="rId29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480.png"/><Relationship Id="rId24" Type="http://schemas.openxmlformats.org/officeDocument/2006/relationships/image" Target="../media/image132.png"/><Relationship Id="rId5" Type="http://schemas.openxmlformats.org/officeDocument/2006/relationships/image" Target="../media/image31.png"/><Relationship Id="rId15" Type="http://schemas.openxmlformats.org/officeDocument/2006/relationships/image" Target="../media/image520.png"/><Relationship Id="rId23" Type="http://schemas.openxmlformats.org/officeDocument/2006/relationships/image" Target="../media/image131.png"/><Relationship Id="rId28" Type="http://schemas.openxmlformats.org/officeDocument/2006/relationships/image" Target="../media/image136.png"/><Relationship Id="rId10" Type="http://schemas.openxmlformats.org/officeDocument/2006/relationships/image" Target="../media/image470.png"/><Relationship Id="rId19" Type="http://schemas.openxmlformats.org/officeDocument/2006/relationships/image" Target="../media/image12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511.png"/><Relationship Id="rId22" Type="http://schemas.openxmlformats.org/officeDocument/2006/relationships/image" Target="../media/image94.png"/><Relationship Id="rId27" Type="http://schemas.openxmlformats.org/officeDocument/2006/relationships/image" Target="../media/image1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40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39.png"/><Relationship Id="rId17" Type="http://schemas.openxmlformats.org/officeDocument/2006/relationships/image" Target="../media/image144.png"/><Relationship Id="rId2" Type="http://schemas.openxmlformats.org/officeDocument/2006/relationships/image" Target="../media/image460.png"/><Relationship Id="rId16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38.png"/><Relationship Id="rId5" Type="http://schemas.openxmlformats.org/officeDocument/2006/relationships/image" Target="../media/image31.png"/><Relationship Id="rId15" Type="http://schemas.openxmlformats.org/officeDocument/2006/relationships/image" Target="../media/image142.png"/><Relationship Id="rId10" Type="http://schemas.openxmlformats.org/officeDocument/2006/relationships/image" Target="../media/image470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4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4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46.png"/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45.png"/><Relationship Id="rId5" Type="http://schemas.openxmlformats.org/officeDocument/2006/relationships/image" Target="../media/image31.png"/><Relationship Id="rId10" Type="http://schemas.openxmlformats.org/officeDocument/2006/relationships/image" Target="../media/image470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52.png"/><Relationship Id="rId18" Type="http://schemas.openxmlformats.org/officeDocument/2006/relationships/image" Target="../media/image15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08.png"/><Relationship Id="rId17" Type="http://schemas.openxmlformats.org/officeDocument/2006/relationships/image" Target="../media/image156.png"/><Relationship Id="rId2" Type="http://schemas.openxmlformats.org/officeDocument/2006/relationships/image" Target="../media/image148.png"/><Relationship Id="rId16" Type="http://schemas.openxmlformats.org/officeDocument/2006/relationships/image" Target="../media/image1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05.png"/><Relationship Id="rId5" Type="http://schemas.openxmlformats.org/officeDocument/2006/relationships/image" Target="../media/image31.png"/><Relationship Id="rId15" Type="http://schemas.openxmlformats.org/officeDocument/2006/relationships/image" Target="../media/image154.png"/><Relationship Id="rId10" Type="http://schemas.openxmlformats.org/officeDocument/2006/relationships/image" Target="../media/image104.png"/><Relationship Id="rId19" Type="http://schemas.openxmlformats.org/officeDocument/2006/relationships/image" Target="../media/image158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5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2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58.png"/><Relationship Id="rId2" Type="http://schemas.openxmlformats.org/officeDocument/2006/relationships/image" Target="../media/image148.png"/><Relationship Id="rId16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60.png"/><Relationship Id="rId5" Type="http://schemas.openxmlformats.org/officeDocument/2006/relationships/image" Target="../media/image31.png"/><Relationship Id="rId15" Type="http://schemas.openxmlformats.org/officeDocument/2006/relationships/image" Target="../media/image163.png"/><Relationship Id="rId10" Type="http://schemas.openxmlformats.org/officeDocument/2006/relationships/image" Target="../media/image109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3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10.png"/><Relationship Id="rId21" Type="http://schemas.openxmlformats.org/officeDocument/2006/relationships/image" Target="../media/image2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1010.png"/><Relationship Id="rId5" Type="http://schemas.openxmlformats.org/officeDocument/2006/relationships/image" Target="../media/image410.png"/><Relationship Id="rId15" Type="http://schemas.openxmlformats.org/officeDocument/2006/relationships/image" Target="../media/image14.png"/><Relationship Id="rId10" Type="http://schemas.openxmlformats.org/officeDocument/2006/relationships/image" Target="../media/image910.png"/><Relationship Id="rId19" Type="http://schemas.openxmlformats.org/officeDocument/2006/relationships/image" Target="../media/image18.png"/><Relationship Id="rId4" Type="http://schemas.openxmlformats.org/officeDocument/2006/relationships/image" Target="../media/image310.png"/><Relationship Id="rId9" Type="http://schemas.openxmlformats.org/officeDocument/2006/relationships/image" Target="../media/image10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2110.png"/><Relationship Id="rId21" Type="http://schemas.openxmlformats.org/officeDocument/2006/relationships/image" Target="../media/image3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22.png"/><Relationship Id="rId24" Type="http://schemas.openxmlformats.org/officeDocument/2006/relationships/image" Target="../media/image33.png"/><Relationship Id="rId5" Type="http://schemas.openxmlformats.org/officeDocument/2006/relationships/image" Target="../media/image410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10" Type="http://schemas.openxmlformats.org/officeDocument/2006/relationships/image" Target="../media/image910.png"/><Relationship Id="rId19" Type="http://schemas.openxmlformats.org/officeDocument/2006/relationships/image" Target="../media/image28.png"/><Relationship Id="rId4" Type="http://schemas.openxmlformats.org/officeDocument/2006/relationships/image" Target="../media/image310.png"/><Relationship Id="rId9" Type="http://schemas.openxmlformats.org/officeDocument/2006/relationships/image" Target="../media/image10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0.png"/><Relationship Id="rId21" Type="http://schemas.openxmlformats.org/officeDocument/2006/relationships/image" Target="../media/image350.png"/><Relationship Id="rId7" Type="http://schemas.openxmlformats.org/officeDocument/2006/relationships/image" Target="../media/image330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16" Type="http://schemas.openxmlformats.org/officeDocument/2006/relationships/image" Target="../media/image42.png"/><Relationship Id="rId20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70.png"/><Relationship Id="rId5" Type="http://schemas.openxmlformats.org/officeDocument/2006/relationships/image" Target="../media/image311.png"/><Relationship Id="rId15" Type="http://schemas.openxmlformats.org/officeDocument/2006/relationships/image" Target="../media/image41.png"/><Relationship Id="rId10" Type="http://schemas.openxmlformats.org/officeDocument/2006/relationships/image" Target="../media/image360.png"/><Relationship Id="rId19" Type="http://schemas.openxmlformats.org/officeDocument/2006/relationships/image" Target="../media/image45.png"/><Relationship Id="rId4" Type="http://schemas.openxmlformats.org/officeDocument/2006/relationships/image" Target="../media/image300.png"/><Relationship Id="rId9" Type="http://schemas.openxmlformats.org/officeDocument/2006/relationships/image" Target="../media/image37.pn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7.png"/><Relationship Id="rId18" Type="http://schemas.openxmlformats.org/officeDocument/2006/relationships/image" Target="../media/image70.png"/><Relationship Id="rId26" Type="http://schemas.openxmlformats.org/officeDocument/2006/relationships/image" Target="../media/image31.png"/><Relationship Id="rId3" Type="http://schemas.openxmlformats.org/officeDocument/2006/relationships/image" Target="../media/image55.png"/><Relationship Id="rId21" Type="http://schemas.openxmlformats.org/officeDocument/2006/relationships/image" Target="../media/image73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0.png"/><Relationship Id="rId16" Type="http://schemas.openxmlformats.org/officeDocument/2006/relationships/image" Target="../media/image68.png"/><Relationship Id="rId20" Type="http://schemas.openxmlformats.org/officeDocument/2006/relationships/image" Target="../media/image72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29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75.png"/><Relationship Id="rId28" Type="http://schemas.openxmlformats.org/officeDocument/2006/relationships/image" Target="../media/image33.png"/><Relationship Id="rId10" Type="http://schemas.openxmlformats.org/officeDocument/2006/relationships/image" Target="../media/image62.png"/><Relationship Id="rId19" Type="http://schemas.openxmlformats.org/officeDocument/2006/relationships/image" Target="../media/image71.png"/><Relationship Id="rId4" Type="http://schemas.openxmlformats.org/officeDocument/2006/relationships/image" Target="../media/image56.png"/><Relationship Id="rId9" Type="http://schemas.openxmlformats.org/officeDocument/2006/relationships/image" Target="../media/image46.png"/><Relationship Id="rId14" Type="http://schemas.openxmlformats.org/officeDocument/2006/relationships/image" Target="../media/image48.png"/><Relationship Id="rId22" Type="http://schemas.openxmlformats.org/officeDocument/2006/relationships/image" Target="../media/image74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7.png"/><Relationship Id="rId18" Type="http://schemas.openxmlformats.org/officeDocument/2006/relationships/image" Target="../media/image76.png"/><Relationship Id="rId26" Type="http://schemas.openxmlformats.org/officeDocument/2006/relationships/image" Target="../media/image31.png"/><Relationship Id="rId3" Type="http://schemas.openxmlformats.org/officeDocument/2006/relationships/image" Target="../media/image55.png"/><Relationship Id="rId21" Type="http://schemas.openxmlformats.org/officeDocument/2006/relationships/image" Target="../media/image7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0.png"/><Relationship Id="rId16" Type="http://schemas.openxmlformats.org/officeDocument/2006/relationships/image" Target="../media/image68.png"/><Relationship Id="rId20" Type="http://schemas.openxmlformats.org/officeDocument/2006/relationships/image" Target="../media/image78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29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81.png"/><Relationship Id="rId28" Type="http://schemas.openxmlformats.org/officeDocument/2006/relationships/image" Target="../media/image33.png"/><Relationship Id="rId10" Type="http://schemas.openxmlformats.org/officeDocument/2006/relationships/image" Target="../media/image62.png"/><Relationship Id="rId19" Type="http://schemas.openxmlformats.org/officeDocument/2006/relationships/image" Target="../media/image77.png"/><Relationship Id="rId4" Type="http://schemas.openxmlformats.org/officeDocument/2006/relationships/image" Target="../media/image56.png"/><Relationship Id="rId9" Type="http://schemas.openxmlformats.org/officeDocument/2006/relationships/image" Target="../media/image37.png"/><Relationship Id="rId14" Type="http://schemas.openxmlformats.org/officeDocument/2006/relationships/image" Target="../media/image48.png"/><Relationship Id="rId22" Type="http://schemas.openxmlformats.org/officeDocument/2006/relationships/image" Target="../media/image80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1.png"/><Relationship Id="rId18" Type="http://schemas.openxmlformats.org/officeDocument/2006/relationships/image" Target="../media/image82.png"/><Relationship Id="rId26" Type="http://schemas.openxmlformats.org/officeDocument/2006/relationships/image" Target="../media/image34.png"/><Relationship Id="rId3" Type="http://schemas.openxmlformats.org/officeDocument/2006/relationships/image" Target="../media/image55.png"/><Relationship Id="rId21" Type="http://schemas.openxmlformats.org/officeDocument/2006/relationships/image" Target="../media/image2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3.png"/><Relationship Id="rId16" Type="http://schemas.openxmlformats.org/officeDocument/2006/relationships/image" Target="../media/image68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32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31.png"/><Relationship Id="rId10" Type="http://schemas.openxmlformats.org/officeDocument/2006/relationships/image" Target="../media/image62.png"/><Relationship Id="rId19" Type="http://schemas.openxmlformats.org/officeDocument/2006/relationships/image" Target="../media/image83.png"/><Relationship Id="rId4" Type="http://schemas.openxmlformats.org/officeDocument/2006/relationships/image" Target="../media/image56.png"/><Relationship Id="rId9" Type="http://schemas.openxmlformats.org/officeDocument/2006/relationships/image" Target="../media/image50.png"/><Relationship Id="rId14" Type="http://schemas.openxmlformats.org/officeDocument/2006/relationships/image" Target="../media/image52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8146" y="2494587"/>
            <a:ext cx="553709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Binomial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 Expansion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82695" y="5000321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60428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60428" cy="471989"/>
              </a:xfrm>
              <a:prstGeom prst="rect">
                <a:avLst/>
              </a:prstGeom>
              <a:blipFill rotWithShape="1">
                <a:blip r:embed="rId3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936" y="322478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322478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4336" y="322478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322478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5736" y="322478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322478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16736" y="322478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322478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95272" y="3108960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108960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62072" y="3108960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108960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1544" y="3895344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1+4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" y="3895344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5672" y="390448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390448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60" y="391363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91363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74648" y="3895344"/>
                <a:ext cx="10304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(4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648" y="3895344"/>
                <a:ext cx="1030410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98192" y="3779520"/>
                <a:ext cx="1515608" cy="4494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192" y="3779520"/>
                <a:ext cx="1515608" cy="44948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69792" y="3767328"/>
                <a:ext cx="1843710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792" y="3767328"/>
                <a:ext cx="1843710" cy="4507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4683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4683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4683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4683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9408" y="4477512"/>
                <a:ext cx="5740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8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08" y="4477512"/>
                <a:ext cx="57406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7088" y="4483608"/>
                <a:ext cx="7686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48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088" y="4483608"/>
                <a:ext cx="76860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74976" y="4477512"/>
                <a:ext cx="8199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256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976" y="4477512"/>
                <a:ext cx="81990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3395472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410200" y="4081272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943600" y="3395472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4x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61304" y="4157472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7368" y="287426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22192" y="2072640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74848" y="2557272"/>
                <a:ext cx="11340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>
                          <a:latin typeface="Cambria Math"/>
                        </a:rPr>
                        <m:t>(1+4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8" y="2557272"/>
                <a:ext cx="1134028" cy="276999"/>
              </a:xfrm>
              <a:prstGeom prst="rect">
                <a:avLst/>
              </a:prstGeom>
              <a:blipFill rotWithShape="1"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1984248" y="3895344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3314145" y="3887724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009388" y="3867101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56032" y="4892040"/>
            <a:ext cx="169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‘x’ term is 4x…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0040" y="5257800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" y="5257800"/>
                <a:ext cx="774571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6136" y="5638800"/>
                <a:ext cx="68961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6" y="5638800"/>
                <a:ext cx="689612" cy="43800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798576" y="5376672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1304544" y="5562600"/>
            <a:ext cx="1118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6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56" grpId="0"/>
      <p:bldP spid="14" grpId="0" animBg="1"/>
      <p:bldP spid="57" grpId="0" animBg="1"/>
      <p:bldP spid="58" grpId="0" animBg="1"/>
      <p:bldP spid="59" grpId="0"/>
      <p:bldP spid="21" grpId="0"/>
      <p:bldP spid="60" grpId="0"/>
      <p:bldP spid="61" grpId="0" animBg="1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936" y="316077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316077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4336" y="316077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316077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5736" y="316077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316077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16736" y="316077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316077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95272" y="3044952"/>
                <a:ext cx="1194878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044952"/>
                <a:ext cx="1194878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0688" y="3758184"/>
                <a:ext cx="859915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88" y="3758184"/>
                <a:ext cx="859915" cy="35984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5672" y="384048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384048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60" y="38496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84962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730752"/>
                <a:ext cx="1130566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730752"/>
                <a:ext cx="1130566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25281" y="3618707"/>
                <a:ext cx="1847088" cy="563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(−2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281" y="3618707"/>
                <a:ext cx="1847088" cy="5632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34384" y="3614832"/>
                <a:ext cx="1922962" cy="564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 (−2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384" y="3614832"/>
                <a:ext cx="1922962" cy="56445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4043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40436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4043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40436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7696" y="4404360"/>
                <a:ext cx="4891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696" y="4404360"/>
                <a:ext cx="48910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9656" y="4309872"/>
                <a:ext cx="734945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656" y="4309872"/>
                <a:ext cx="734945" cy="43800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47544" y="4303776"/>
                <a:ext cx="701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544" y="4303776"/>
                <a:ext cx="701281" cy="43800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013704" y="332232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013704" y="4008120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547104" y="332232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-2x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64808" y="408432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7368" y="2810256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75888" y="2090928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by using x = 0.01, find an estimate for √2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38272" y="2392680"/>
                <a:ext cx="1089144" cy="369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72" y="2392680"/>
                <a:ext cx="1089144" cy="369717"/>
              </a:xfrm>
              <a:prstGeom prst="rect">
                <a:avLst/>
              </a:prstGeom>
              <a:blipFill rotWithShape="1">
                <a:blip r:embed="rId1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90150" y="3044952"/>
                <a:ext cx="171951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150" y="3044952"/>
                <a:ext cx="1719510" cy="444032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75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56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675888" y="2090928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by using x = 0.01, find an estimate for √2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9664" y="256641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2566416"/>
                <a:ext cx="761106" cy="2987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02792" y="2481072"/>
                <a:ext cx="1983363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  −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92" y="2481072"/>
                <a:ext cx="1983363" cy="4380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3352800" y="2743200"/>
            <a:ext cx="563880" cy="384048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3947160" y="2810256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0.01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4904" y="3002280"/>
                <a:ext cx="607923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0.98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" y="3002280"/>
                <a:ext cx="607923" cy="2987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54024" y="3008376"/>
                <a:ext cx="27568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  −0.01 − 0.00005−0.0000005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3008376"/>
                <a:ext cx="275684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" y="3438144"/>
                <a:ext cx="592470" cy="637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98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100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438144"/>
                <a:ext cx="592470" cy="63799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932688" y="3645408"/>
                <a:ext cx="11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0.9899495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88" y="3645408"/>
                <a:ext cx="1157176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96824" y="4212336"/>
                <a:ext cx="490840" cy="47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√2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24" y="4212336"/>
                <a:ext cx="490840" cy="475964"/>
              </a:xfrm>
              <a:prstGeom prst="rect">
                <a:avLst/>
              </a:prstGeom>
              <a:blipFill rotWithShape="1">
                <a:blip r:embed="rId10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38784" y="4337304"/>
                <a:ext cx="11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0.9899495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784" y="4337304"/>
                <a:ext cx="1157176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2064" y="4858512"/>
                <a:ext cx="490840" cy="290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7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√2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4" y="4858512"/>
                <a:ext cx="490840" cy="29078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26592" y="4873752"/>
                <a:ext cx="10722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9.899495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592" y="4873752"/>
                <a:ext cx="1072217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9016" y="5230368"/>
                <a:ext cx="405880" cy="290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√2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16" y="5230368"/>
                <a:ext cx="405880" cy="29078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23544" y="5245608"/>
                <a:ext cx="13270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1.414213571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44" y="5245608"/>
                <a:ext cx="1327095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3352800" y="31242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Arc 23"/>
          <p:cNvSpPr/>
          <p:nvPr/>
        </p:nvSpPr>
        <p:spPr>
          <a:xfrm>
            <a:off x="1863634" y="3766457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Arc 24"/>
          <p:cNvSpPr/>
          <p:nvPr/>
        </p:nvSpPr>
        <p:spPr>
          <a:xfrm>
            <a:off x="1863634" y="4452257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Arc 25"/>
          <p:cNvSpPr/>
          <p:nvPr/>
        </p:nvSpPr>
        <p:spPr>
          <a:xfrm>
            <a:off x="2020389" y="4918166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886200" y="3200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left using a fraction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68434" y="384265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root top and bottom separately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20834" y="4528457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53789" y="4994366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086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52" grpId="0" animBg="1"/>
      <p:bldP spid="53" grpId="0"/>
      <p:bldP spid="37" grpId="0"/>
      <p:bldP spid="38" grpId="0"/>
      <p:bldP spid="43" grpId="0"/>
      <p:bldP spid="44" grpId="0"/>
      <p:bldP spid="45" grpId="0"/>
      <p:bldP spid="46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7758" y="3352365"/>
                <a:ext cx="227780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8" y="3352365"/>
                <a:ext cx="2277803" cy="415755"/>
              </a:xfrm>
              <a:prstGeom prst="rect">
                <a:avLst/>
              </a:prstGeom>
              <a:blipFill>
                <a:blip r:embed="rId11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9936" y="404905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4049050"/>
                <a:ext cx="784894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164336" y="404905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4049050"/>
                <a:ext cx="304891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35736" y="404905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4049050"/>
                <a:ext cx="33534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316736" y="4049050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4049050"/>
                <a:ext cx="577274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807202" y="3943282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202" y="3943282"/>
                <a:ext cx="1127553" cy="44281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862072" y="3956086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956086"/>
                <a:ext cx="1615314" cy="4440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70688" y="4646458"/>
                <a:ext cx="941668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88" y="4646458"/>
                <a:ext cx="941668" cy="35984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185672" y="472875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4728754"/>
                <a:ext cx="304891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75360" y="473789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4737898"/>
                <a:ext cx="33534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348957" y="4601609"/>
                <a:ext cx="115621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957" y="4601609"/>
                <a:ext cx="1156214" cy="50731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36073" y="4506663"/>
                <a:ext cx="1605311" cy="563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073" y="4506663"/>
                <a:ext cx="1605311" cy="56323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830030" y="4465810"/>
                <a:ext cx="1975413" cy="593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30" y="4465810"/>
                <a:ext cx="1975413" cy="59330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71006" y="54128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6" y="5412812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187847" y="541586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847" y="5415860"/>
                <a:ext cx="30489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344602" y="54158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602" y="5415860"/>
                <a:ext cx="33534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71024" y="5320065"/>
                <a:ext cx="416974" cy="441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024" y="5320065"/>
                <a:ext cx="416974" cy="441788"/>
              </a:xfrm>
              <a:prstGeom prst="rect">
                <a:avLst/>
              </a:prstGeom>
              <a:blipFill>
                <a:blip r:embed="rId2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084830" y="5311356"/>
                <a:ext cx="57785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830" y="5311356"/>
                <a:ext cx="577850" cy="443006"/>
              </a:xfrm>
              <a:prstGeom prst="rect">
                <a:avLst/>
              </a:prstGeom>
              <a:blipFill>
                <a:blip r:embed="rId2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858408" y="5415859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408" y="5415859"/>
                <a:ext cx="335348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520260" y="54158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260" y="5415860"/>
                <a:ext cx="33534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737975" y="5302648"/>
                <a:ext cx="66281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75" y="5302648"/>
                <a:ext cx="662810" cy="443006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4423955" y="3605349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4591594" y="3679372"/>
            <a:ext cx="1452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the general form</a:t>
            </a:r>
          </a:p>
        </p:txBody>
      </p:sp>
      <p:sp>
        <p:nvSpPr>
          <p:cNvPr id="77" name="Arc 76"/>
          <p:cNvSpPr/>
          <p:nvPr/>
        </p:nvSpPr>
        <p:spPr>
          <a:xfrm>
            <a:off x="5699760" y="4245429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980610" y="4258492"/>
                <a:ext cx="1452154" cy="55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610" y="4258492"/>
                <a:ext cx="1452154" cy="554511"/>
              </a:xfrm>
              <a:prstGeom prst="rect">
                <a:avLst/>
              </a:prstGeom>
              <a:blipFill>
                <a:blip r:embed="rId29"/>
                <a:stretch>
                  <a:fillRect t="-1099" r="-2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78"/>
          <p:cNvSpPr/>
          <p:nvPr/>
        </p:nvSpPr>
        <p:spPr>
          <a:xfrm>
            <a:off x="5677989" y="4894218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5993674" y="5055326"/>
            <a:ext cx="790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334901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/>
      <p:bldP spid="77" grpId="0" animBg="1"/>
      <p:bldP spid="78" grpId="0"/>
      <p:bldP spid="79" grpId="0" animBg="1"/>
      <p:bldP spid="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7758" y="3970674"/>
                <a:ext cx="227780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8" y="3970674"/>
                <a:ext cx="2277803" cy="415755"/>
              </a:xfrm>
              <a:prstGeom prst="rect">
                <a:avLst/>
              </a:prstGeom>
              <a:blipFill>
                <a:blip r:embed="rId11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9065" y="3340172"/>
                <a:ext cx="3372911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" y="3340172"/>
                <a:ext cx="3372911" cy="501419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47759" y="4467061"/>
                <a:ext cx="3770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625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9" y="4467061"/>
                <a:ext cx="3770199" cy="5763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271453" y="4632960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1750423" y="4502331"/>
            <a:ext cx="492036" cy="51380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979716" y="4619897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2233749" y="4489268"/>
            <a:ext cx="613954" cy="51380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3805646" y="4188823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TextBox 85"/>
          <p:cNvSpPr txBox="1"/>
          <p:nvPr/>
        </p:nvSpPr>
        <p:spPr>
          <a:xfrm>
            <a:off x="4086497" y="4254137"/>
            <a:ext cx="2741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can substitute the expansion in place of the bracket</a:t>
            </a:r>
          </a:p>
        </p:txBody>
      </p:sp>
      <p:sp>
        <p:nvSpPr>
          <p:cNvPr id="5" name="Rectangle 4"/>
          <p:cNvSpPr/>
          <p:nvPr/>
        </p:nvSpPr>
        <p:spPr>
          <a:xfrm>
            <a:off x="330926" y="3300549"/>
            <a:ext cx="3230880" cy="5834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1519646" y="4001589"/>
            <a:ext cx="866503" cy="3526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1584960" y="4458789"/>
            <a:ext cx="2272937" cy="5921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26583" y="5159393"/>
                <a:ext cx="839589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3" y="5159393"/>
                <a:ext cx="839589" cy="500009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48355" y="5782056"/>
                <a:ext cx="839589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5" y="5782056"/>
                <a:ext cx="839589" cy="50000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3783874" y="4794068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064725" y="4859382"/>
                <a:ext cx="2336075" cy="47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Expand only the parts that will give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725" y="4859382"/>
                <a:ext cx="2336075" cy="477503"/>
              </a:xfrm>
              <a:prstGeom prst="rect">
                <a:avLst/>
              </a:prstGeom>
              <a:blipFill>
                <a:blip r:embed="rId16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Arc 92"/>
          <p:cNvSpPr/>
          <p:nvPr/>
        </p:nvSpPr>
        <p:spPr>
          <a:xfrm>
            <a:off x="1785257" y="5460274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TextBox 93"/>
          <p:cNvSpPr txBox="1"/>
          <p:nvPr/>
        </p:nvSpPr>
        <p:spPr>
          <a:xfrm>
            <a:off x="2083525" y="5656216"/>
            <a:ext cx="807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1262308" y="5159394"/>
                <a:ext cx="72026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308" y="5159394"/>
                <a:ext cx="720261" cy="500009"/>
              </a:xfrm>
              <a:prstGeom prst="rect">
                <a:avLst/>
              </a:prstGeom>
              <a:blipFill>
                <a:blip r:embed="rId1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22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81" grpId="0"/>
      <p:bldP spid="4" grpId="0" animBg="1"/>
      <p:bldP spid="4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6" grpId="0"/>
      <p:bldP spid="5" grpId="0" animBg="1"/>
      <p:bldP spid="5" grpId="1" animBg="1"/>
      <p:bldP spid="87" grpId="0" animBg="1"/>
      <p:bldP spid="87" grpId="1" animBg="1"/>
      <p:bldP spid="88" grpId="0" animBg="1"/>
      <p:bldP spid="88" grpId="1" animBg="1"/>
      <p:bldP spid="89" grpId="0"/>
      <p:bldP spid="90" grpId="0"/>
      <p:bldP spid="91" grpId="0" animBg="1"/>
      <p:bldP spid="92" grpId="0"/>
      <p:bldP spid="93" grpId="0" animBg="1"/>
      <p:bldP spid="94" grpId="0"/>
      <p:bldP spid="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10755" y="2411839"/>
                <a:ext cx="65505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755" y="2411839"/>
                <a:ext cx="655051" cy="500009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/>
          <p:cNvSpPr/>
          <p:nvPr/>
        </p:nvSpPr>
        <p:spPr>
          <a:xfrm>
            <a:off x="1406436" y="2381794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168944" y="3489960"/>
            <a:ext cx="2582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‘x’ term to check is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is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5x…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2622" y="3812177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22" y="3812177"/>
                <a:ext cx="774571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8718" y="4193177"/>
                <a:ext cx="68961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8" y="4193177"/>
                <a:ext cx="689612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81158" y="3931049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287126" y="4116977"/>
            <a:ext cx="1118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</p:spTree>
    <p:extLst>
      <p:ext uri="{BB962C8B-B14F-4D97-AF65-F5344CB8AC3E}">
        <p14:creationId xmlns:p14="http://schemas.microsoft.com/office/powerpoint/2010/main" val="224440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40" grpId="0"/>
      <p:bldP spid="41" grpId="0"/>
      <p:bldP spid="42" grpId="0" animBg="1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itchFamily="66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is -90,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corresponding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blipFill>
                <a:blip r:embed="rId2"/>
                <a:stretch>
                  <a:fillRect l="-615" t="-128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820091" y="0"/>
            <a:ext cx="870858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2229" y="3100252"/>
                <a:ext cx="111607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9" y="3100252"/>
                <a:ext cx="1116075" cy="501291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6581" y="3740333"/>
                <a:ext cx="1799852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1" y="3740333"/>
                <a:ext cx="1799852" cy="501291"/>
              </a:xfrm>
              <a:prstGeom prst="rect">
                <a:avLst/>
              </a:prstGeom>
              <a:blipFill rotWithShape="1"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7872" y="4341226"/>
                <a:ext cx="1351396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=(−20)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2" y="4341226"/>
                <a:ext cx="1351396" cy="501291"/>
              </a:xfrm>
              <a:prstGeom prst="rect">
                <a:avLst/>
              </a:prstGeom>
              <a:blipFill rotWithShape="1"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2226" y="4963889"/>
                <a:ext cx="11224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6" y="4963889"/>
                <a:ext cx="1122423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1747" y="5638803"/>
                <a:ext cx="13169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=−90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47" y="5638803"/>
                <a:ext cx="131696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2209364" y="3434661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506326" y="3542212"/>
                <a:ext cx="21266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326" y="3542212"/>
                <a:ext cx="2126634" cy="276999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2196301" y="4022489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1791353" y="4636443"/>
            <a:ext cx="307413" cy="475489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2506326" y="4169229"/>
            <a:ext cx="924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96874" y="4722224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20771" y="5344888"/>
                <a:ext cx="45824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is -90, we can form an equation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1" y="5344888"/>
                <a:ext cx="4582452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918318" y="5982792"/>
                <a:ext cx="74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18" y="5982792"/>
                <a:ext cx="74950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09758" y="6318072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758" y="6318072"/>
                <a:ext cx="663194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1708621" y="5772911"/>
            <a:ext cx="268225" cy="357923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1818348" y="5806441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-10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1530095" y="6134317"/>
            <a:ext cx="268225" cy="357923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613696" y="6167847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1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27" grpId="0"/>
      <p:bldP spid="28" grpId="0"/>
      <p:bldP spid="29" grpId="0"/>
      <p:bldP spid="30" grpId="0"/>
      <p:bldP spid="44" grpId="0" animBg="1"/>
      <p:bldP spid="45" grpId="0"/>
      <p:bldP spid="46" grpId="0" animBg="1"/>
      <p:bldP spid="51" grpId="0" animBg="1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69817" y="1635034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itchFamily="66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is -90,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corresponding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blipFill>
                <a:blip r:embed="rId2"/>
                <a:stretch>
                  <a:fillRect l="-615" t="-128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917370" y="0"/>
            <a:ext cx="1314995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2229" y="3100252"/>
                <a:ext cx="1683025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−1)(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9" y="3100252"/>
                <a:ext cx="1683025" cy="502702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2975718" y="3469495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107216" y="3611880"/>
                <a:ext cx="39728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(since we know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216" y="3611880"/>
                <a:ext cx="3972851" cy="276999"/>
              </a:xfrm>
              <a:prstGeom prst="rect">
                <a:avLst/>
              </a:prstGeom>
              <a:blipFill>
                <a:blip r:embed="rId11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0938" y="3735978"/>
                <a:ext cx="2495170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−1)(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8" y="3735978"/>
                <a:ext cx="2495170" cy="502702"/>
              </a:xfrm>
              <a:prstGeom prst="rect">
                <a:avLst/>
              </a:prstGeom>
              <a:blipFill rotWithShape="1">
                <a:blip r:embed="rId1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9647" y="4345578"/>
                <a:ext cx="125957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−120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47" y="4345578"/>
                <a:ext cx="1259576" cy="497059"/>
              </a:xfrm>
              <a:prstGeom prst="rect">
                <a:avLst/>
              </a:prstGeom>
              <a:blipFill rotWithShape="1"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4002" y="5003075"/>
                <a:ext cx="1030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=−540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2" y="5003075"/>
                <a:ext cx="103085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48356" y="5529943"/>
                <a:ext cx="8420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=−540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6" y="5529943"/>
                <a:ext cx="84208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2919113" y="4066032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3216075" y="4173583"/>
            <a:ext cx="903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1721684" y="4601609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2018646" y="4709160"/>
            <a:ext cx="1334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1490908" y="5163311"/>
            <a:ext cx="355310" cy="523386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1639823" y="5331822"/>
            <a:ext cx="21266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coefficient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5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44" grpId="0" animBg="1"/>
      <p:bldP spid="45" grpId="0"/>
      <p:bldP spid="37" grpId="0"/>
      <p:bldP spid="38" grpId="0"/>
      <p:bldP spid="40" grpId="0"/>
      <p:bldP spid="41" grpId="0"/>
      <p:bldP spid="42" grpId="0" animBg="1"/>
      <p:bldP spid="43" grpId="0"/>
      <p:bldP spid="50" grpId="0" animBg="1"/>
      <p:bldP spid="62" grpId="0"/>
      <p:bldP spid="63" grpId="0" animBg="1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Expand the following expressions in ascending powers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1+5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5−2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 r="-24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06130" y="1687745"/>
                <a:ext cx="4176464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Write each of the following using partial fractions: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(1+2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)(1−5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(1+2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+48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+24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4−3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130" y="1687745"/>
                <a:ext cx="4176464" cy="4752528"/>
              </a:xfrm>
              <a:prstGeom prst="rect">
                <a:avLst/>
              </a:prstGeom>
              <a:blipFill>
                <a:blip r:embed="rId3"/>
                <a:stretch>
                  <a:fillRect l="-1314" t="-12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6240" y="3331028"/>
                <a:ext cx="2779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1+35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4375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" y="3331028"/>
                <a:ext cx="2779672" cy="276999"/>
              </a:xfrm>
              <a:prstGeom prst="rect">
                <a:avLst/>
              </a:prstGeom>
              <a:blipFill>
                <a:blip r:embed="rId4"/>
                <a:stretch>
                  <a:fillRect l="-1535" t="-4348" r="-21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6755" y="4467496"/>
                <a:ext cx="3657599" cy="5531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9765625−39062500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70312500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−75000000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5" y="4467496"/>
                <a:ext cx="3657599" cy="553165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4948" y="5656216"/>
                <a:ext cx="26514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64+128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" y="5656216"/>
                <a:ext cx="2651431" cy="276999"/>
              </a:xfrm>
              <a:prstGeom prst="rect">
                <a:avLst/>
              </a:prstGeom>
              <a:blipFill>
                <a:blip r:embed="rId6"/>
                <a:stretch>
                  <a:fillRect l="-1609" t="-4444" r="-46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609806" y="2699656"/>
                <a:ext cx="1653851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06" y="2699656"/>
                <a:ext cx="1653851" cy="525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48103" y="3931919"/>
                <a:ext cx="1953548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(1+2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103" y="3931919"/>
                <a:ext cx="1953548" cy="5695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79028" y="5212079"/>
                <a:ext cx="1953548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8" y="5212079"/>
                <a:ext cx="1953548" cy="5751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4A</a:t>
            </a: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2093976"/>
                <a:ext cx="8719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2093976"/>
                <a:ext cx="87197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31848" y="2542032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48" y="2542032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98648" y="2542032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648" y="2542032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128" y="333756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8" y="3337560"/>
                <a:ext cx="784894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8928" y="3337560"/>
                <a:ext cx="702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(4)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28" y="3337560"/>
                <a:ext cx="702308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59864" y="3221736"/>
                <a:ext cx="1009058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GB" sz="1200" i="1">
                              <a:latin typeface="Cambria Math"/>
                            </a:rPr>
                            <m:t>(3)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864" y="3221736"/>
                <a:ext cx="1009058" cy="44281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98064" y="3221736"/>
                <a:ext cx="128958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(4)(3)(2)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064" y="3221736"/>
                <a:ext cx="1289584" cy="4440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41064" y="3221736"/>
                <a:ext cx="1401794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(4)(3)(2)(1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064" y="3221736"/>
                <a:ext cx="1401794" cy="44281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4002024"/>
                <a:ext cx="5740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4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4002024"/>
                <a:ext cx="574067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0512" y="400812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6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2" y="4008120"/>
                <a:ext cx="649986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343912" y="400812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12" y="4008120"/>
                <a:ext cx="649986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77312" y="4008120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312" y="4008120"/>
                <a:ext cx="565026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28194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410200" y="35052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495800" y="3810000"/>
            <a:ext cx="381000" cy="1295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9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Every term after this one will contain a (0) so can be ignored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2133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Always start by writing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2819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4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43600" y="3581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94" y="5941667"/>
            <a:ext cx="7524748" cy="768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17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2093976"/>
                <a:ext cx="971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2093976"/>
                <a:ext cx="97135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31848" y="2542032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48" y="2542032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98648" y="2542032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648" y="2542032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128" y="3337560"/>
                <a:ext cx="8599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8" y="3337560"/>
                <a:ext cx="859915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8928" y="3337560"/>
                <a:ext cx="1030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(3)(−2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28" y="3337560"/>
                <a:ext cx="1030923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27504" y="3236976"/>
                <a:ext cx="1401217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GB" sz="1200" i="1">
                              <a:latin typeface="Cambria Math"/>
                            </a:rPr>
                            <m:t>(2)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504" y="3236976"/>
                <a:ext cx="1401217" cy="44281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35866" y="3231368"/>
                <a:ext cx="1513428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(3)(2)(1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866" y="3231368"/>
                <a:ext cx="1513428" cy="4440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4002024"/>
                <a:ext cx="5740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6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4002024"/>
                <a:ext cx="57406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0512" y="4008120"/>
                <a:ext cx="7349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12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2" y="4008120"/>
                <a:ext cx="734945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10968" y="400202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968" y="4002024"/>
                <a:ext cx="649986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28194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410200" y="35052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4160520" y="3813048"/>
            <a:ext cx="335280" cy="12923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9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Every term after this one will contain a (0) so can be ignored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2133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Always start by writing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2819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-2x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34456" y="3453384"/>
            <a:ext cx="2935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It is VERY important to put brackets around the x parts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8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1975104"/>
                <a:ext cx="787652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1975104"/>
                <a:ext cx="787652" cy="535275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352653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352653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352653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352653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352653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352653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352653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352653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3410712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3410712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3410712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3410712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4696" y="4206240"/>
                <a:ext cx="856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96" y="4206240"/>
                <a:ext cx="85670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49096" y="420624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096" y="420624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20496" y="420624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420624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01496" y="4206240"/>
                <a:ext cx="945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496" y="4206240"/>
                <a:ext cx="945964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61032" y="4090416"/>
                <a:ext cx="1330685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(−1)(−2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032" y="4090416"/>
                <a:ext cx="1330685" cy="44281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68624" y="4078224"/>
                <a:ext cx="165930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(−1)(−2)(−3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624" y="4078224"/>
                <a:ext cx="1659300" cy="4440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70432" y="487070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32" y="4870704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41832" y="487070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32" y="4870704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22832" y="4870704"/>
                <a:ext cx="4891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832" y="4870704"/>
                <a:ext cx="48910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728216" y="4876800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216" y="4876800"/>
                <a:ext cx="565026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54936" y="4870704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936" y="4870704"/>
                <a:ext cx="565026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382768" y="368808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382768" y="437388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179320" y="2270760"/>
            <a:ext cx="1798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this as a power of x first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16168" y="368808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-1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97880" y="4504944"/>
            <a:ext cx="2935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44296" y="2575560"/>
                <a:ext cx="11495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=(1+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96" y="2575560"/>
                <a:ext cx="1149545" cy="307777"/>
              </a:xfrm>
              <a:prstGeom prst="rect">
                <a:avLst/>
              </a:prstGeom>
              <a:blipFill rotWithShape="1">
                <a:blip r:embed="rId1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1776984" y="2258568"/>
            <a:ext cx="600456" cy="521208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68224" y="3121152"/>
            <a:ext cx="6754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 (it is very unlikely you will have to go beyond the first 4 terms)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325112" y="4526280"/>
            <a:ext cx="283464" cy="10972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91968" y="5745480"/>
            <a:ext cx="3983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With a negative power you will not get a (0) term</a:t>
            </a:r>
          </a:p>
          <a:p>
            <a:pPr algn="ctr"/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infinite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It can be used as an approximation for the original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07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4" grpId="0"/>
      <p:bldP spid="35" grpId="0"/>
      <p:bldP spid="36" grpId="0"/>
      <p:bldP spid="37" grpId="0"/>
      <p:bldP spid="38" grpId="0" animBg="1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8264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82640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177540"/>
                <a:ext cx="1528367" cy="563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177540"/>
                <a:ext cx="1528367" cy="5632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156204"/>
                <a:ext cx="1932132" cy="593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156204"/>
                <a:ext cx="1932132" cy="59330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6888" y="4480560"/>
            <a:ext cx="3602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Imagine we substitute x = 2 into the expansion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43456" y="4818888"/>
                <a:ext cx="513281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4818888"/>
                <a:ext cx="513281" cy="43858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79320" y="4821936"/>
                <a:ext cx="56457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320" y="4821936"/>
                <a:ext cx="564578" cy="43922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0.666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96440" y="5455920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0.444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440" y="5455920"/>
                <a:ext cx="774571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24328" y="5458968"/>
                <a:ext cx="8595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0.4938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328" y="5458968"/>
                <a:ext cx="859530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3221736" y="5056632"/>
            <a:ext cx="600456" cy="54864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681984" y="4913376"/>
            <a:ext cx="3633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values fluctuate (easier to see as decimals)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result is that the sequence will not converge and hence for x = 2,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valid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969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177540"/>
                <a:ext cx="1528367" cy="563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177540"/>
                <a:ext cx="1528367" cy="5632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156204"/>
                <a:ext cx="1932132" cy="593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156204"/>
                <a:ext cx="1932132" cy="59330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6888" y="4480560"/>
            <a:ext cx="378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Imagine we substitute x = 0.5 into the expansion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43456" y="4818888"/>
                <a:ext cx="598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4818888"/>
                <a:ext cx="598241" cy="43922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61616" y="4821936"/>
                <a:ext cx="68320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648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616" y="4821936"/>
                <a:ext cx="683200" cy="44300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0.166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96440" y="5455920"/>
                <a:ext cx="7264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−  0.0</m:t>
                    </m:r>
                  </m:oMath>
                </a14:m>
                <a:r>
                  <a:rPr lang="en-GB" sz="1200" dirty="0"/>
                  <a:t>27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440" y="5455920"/>
                <a:ext cx="726481" cy="276999"/>
              </a:xfrm>
              <a:prstGeom prst="rect">
                <a:avLst/>
              </a:prstGeom>
              <a:blipFill rotWithShape="1">
                <a:blip r:embed="rId2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24328" y="5458968"/>
                <a:ext cx="8595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0.0077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328" y="5458968"/>
                <a:ext cx="859531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3221736" y="5056632"/>
            <a:ext cx="600456" cy="54864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681984" y="4913376"/>
            <a:ext cx="3633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values continuously get smaller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means the sequence will converge (like an infinite series) and hence for x = 0.5, the sequence IS valid…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21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161215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161215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55119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55119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185160"/>
                <a:ext cx="1528367" cy="563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185160"/>
                <a:ext cx="1528367" cy="5632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163824"/>
                <a:ext cx="1932132" cy="593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163824"/>
                <a:ext cx="1932132" cy="59330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8016" y="4462272"/>
            <a:ext cx="4096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How do we work out for what set of values x is valid?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6680" y="4724400"/>
            <a:ext cx="5361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reason an expansion diverges or converges is down to the x term…</a:t>
            </a:r>
          </a:p>
        </p:txBody>
      </p:sp>
      <p:sp>
        <p:nvSpPr>
          <p:cNvPr id="14" name="Oval 13"/>
          <p:cNvSpPr/>
          <p:nvPr/>
        </p:nvSpPr>
        <p:spPr>
          <a:xfrm>
            <a:off x="1984248" y="3401568"/>
            <a:ext cx="338328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/>
          <p:cNvSpPr/>
          <p:nvPr/>
        </p:nvSpPr>
        <p:spPr>
          <a:xfrm>
            <a:off x="3325368" y="3412670"/>
            <a:ext cx="451104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 57"/>
          <p:cNvSpPr/>
          <p:nvPr/>
        </p:nvSpPr>
        <p:spPr>
          <a:xfrm>
            <a:off x="5199888" y="3412670"/>
            <a:ext cx="451104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103632" y="5050536"/>
            <a:ext cx="851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the term is bigger than 1 or less than -1, squaring/cubing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will accelerate the size of the term, diverging the sequence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01168" y="5468112"/>
            <a:ext cx="851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the term is between 1 and -1, squaring and cubing cause the terms to become increasingly small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, so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sum of the sequence will converge, and be valid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4320" y="6089904"/>
                <a:ext cx="11090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−1&lt;−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" y="6089904"/>
                <a:ext cx="110902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923032" y="6105144"/>
                <a:ext cx="8722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|−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|&lt;1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032" y="6105144"/>
                <a:ext cx="872226" cy="276999"/>
              </a:xfrm>
              <a:prstGeom prst="rect">
                <a:avLst/>
              </a:prstGeom>
              <a:blipFill rotWithShape="1">
                <a:blip r:embed="rId19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093720" y="6431280"/>
                <a:ext cx="6884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|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|&lt;1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720" y="6431280"/>
                <a:ext cx="68845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>
            <a:off x="1444752" y="6217920"/>
            <a:ext cx="124358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560576" y="62116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using Modulus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3846576" y="6583680"/>
            <a:ext cx="1328928" cy="6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199888" y="6330696"/>
            <a:ext cx="2471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expansion is valid when the modulus value of x is less than 1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4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6" grpId="0"/>
      <p:bldP spid="14" grpId="0" animBg="1"/>
      <p:bldP spid="57" grpId="0" animBg="1"/>
      <p:bldP spid="58" grpId="0" animBg="1"/>
      <p:bldP spid="59" grpId="0"/>
      <p:bldP spid="60" grpId="0"/>
      <p:bldP spid="21" grpId="0"/>
      <p:bldP spid="61" grpId="0"/>
      <p:bldP spid="62" grpId="0"/>
      <p:bldP spid="63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F0B400-AB05-4B04-8564-F1CE8D246D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6C5BF-FFBD-4ED0-BECA-90EA067067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DF7C3D-ED25-4FFE-8BFF-EAFBA249EB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00eee050-7eda-4a68-8825-514e694f5f0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1104</TotalTime>
  <Words>4536</Words>
  <Application>Microsoft Office PowerPoint</Application>
  <PresentationFormat>On-screen Show (4:3)</PresentationFormat>
  <Paragraphs>519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Cambria Math</vt:lpstr>
      <vt:lpstr>Comic Sans MS</vt:lpstr>
      <vt:lpstr>Umbra BT</vt:lpstr>
      <vt:lpstr>Wingdings</vt:lpstr>
      <vt:lpstr>Office Theme</vt:lpstr>
      <vt:lpstr>PowerPoint Presentation</vt:lpstr>
      <vt:lpstr>Prior Knowledge Check</vt:lpstr>
      <vt:lpstr>PowerPoint Presentation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265</cp:revision>
  <dcterms:created xsi:type="dcterms:W3CDTF">2018-04-30T00:32:33Z</dcterms:created>
  <dcterms:modified xsi:type="dcterms:W3CDTF">2020-12-31T07:21:02Z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