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6" r:id="rId5"/>
    <p:sldId id="257" r:id="rId6"/>
    <p:sldId id="259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4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53.png"/><Relationship Id="rId18" Type="http://schemas.openxmlformats.org/officeDocument/2006/relationships/image" Target="../media/image98.png"/><Relationship Id="rId26" Type="http://schemas.openxmlformats.org/officeDocument/2006/relationships/image" Target="../media/image34.png"/><Relationship Id="rId3" Type="http://schemas.openxmlformats.org/officeDocument/2006/relationships/image" Target="../media/image85.png"/><Relationship Id="rId21" Type="http://schemas.openxmlformats.org/officeDocument/2006/relationships/image" Target="../media/image29.png"/><Relationship Id="rId7" Type="http://schemas.openxmlformats.org/officeDocument/2006/relationships/image" Target="../media/image88.png"/><Relationship Id="rId12" Type="http://schemas.openxmlformats.org/officeDocument/2006/relationships/image" Target="../media/image92.png"/><Relationship Id="rId17" Type="http://schemas.openxmlformats.org/officeDocument/2006/relationships/image" Target="../media/image97.png"/><Relationship Id="rId25" Type="http://schemas.openxmlformats.org/officeDocument/2006/relationships/image" Target="../media/image33.png"/><Relationship Id="rId16" Type="http://schemas.openxmlformats.org/officeDocument/2006/relationships/image" Target="../media/image96.png"/><Relationship Id="rId20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11" Type="http://schemas.openxmlformats.org/officeDocument/2006/relationships/image" Target="../media/image57.png"/><Relationship Id="rId24" Type="http://schemas.openxmlformats.org/officeDocument/2006/relationships/image" Target="../media/image32.png"/><Relationship Id="rId5" Type="http://schemas.openxmlformats.org/officeDocument/2006/relationships/image" Target="../media/image63.png"/><Relationship Id="rId15" Type="http://schemas.openxmlformats.org/officeDocument/2006/relationships/image" Target="../media/image95.png"/><Relationship Id="rId23" Type="http://schemas.openxmlformats.org/officeDocument/2006/relationships/image" Target="../media/image31.png"/><Relationship Id="rId10" Type="http://schemas.openxmlformats.org/officeDocument/2006/relationships/image" Target="../media/image91.png"/><Relationship Id="rId19" Type="http://schemas.openxmlformats.org/officeDocument/2006/relationships/image" Target="../media/image99.png"/><Relationship Id="rId4" Type="http://schemas.openxmlformats.org/officeDocument/2006/relationships/image" Target="../media/image86.png"/><Relationship Id="rId9" Type="http://schemas.openxmlformats.org/officeDocument/2006/relationships/image" Target="../media/image10.png"/><Relationship Id="rId14" Type="http://schemas.openxmlformats.org/officeDocument/2006/relationships/image" Target="../media/image54.png"/><Relationship Id="rId22" Type="http://schemas.openxmlformats.org/officeDocument/2006/relationships/image" Target="../media/image30.png"/><Relationship Id="rId27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1.png"/><Relationship Id="rId18" Type="http://schemas.openxmlformats.org/officeDocument/2006/relationships/image" Target="../media/image113.png"/><Relationship Id="rId26" Type="http://schemas.openxmlformats.org/officeDocument/2006/relationships/image" Target="../media/image66.png"/><Relationship Id="rId3" Type="http://schemas.openxmlformats.org/officeDocument/2006/relationships/image" Target="../media/image101.png"/><Relationship Id="rId21" Type="http://schemas.openxmlformats.org/officeDocument/2006/relationships/image" Target="../media/image31.png"/><Relationship Id="rId7" Type="http://schemas.openxmlformats.org/officeDocument/2006/relationships/image" Target="../media/image103.png"/><Relationship Id="rId12" Type="http://schemas.openxmlformats.org/officeDocument/2006/relationships/image" Target="../media/image107.png"/><Relationship Id="rId17" Type="http://schemas.openxmlformats.org/officeDocument/2006/relationships/image" Target="../media/image112.png"/><Relationship Id="rId25" Type="http://schemas.openxmlformats.org/officeDocument/2006/relationships/image" Target="../media/image35.png"/><Relationship Id="rId16" Type="http://schemas.openxmlformats.org/officeDocument/2006/relationships/image" Target="../media/image111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24" Type="http://schemas.openxmlformats.org/officeDocument/2006/relationships/image" Target="../media/image34.png"/><Relationship Id="rId5" Type="http://schemas.openxmlformats.org/officeDocument/2006/relationships/image" Target="../media/image57.png"/><Relationship Id="rId15" Type="http://schemas.openxmlformats.org/officeDocument/2006/relationships/image" Target="../media/image110.png"/><Relationship Id="rId23" Type="http://schemas.openxmlformats.org/officeDocument/2006/relationships/image" Target="../media/image33.png"/><Relationship Id="rId10" Type="http://schemas.openxmlformats.org/officeDocument/2006/relationships/image" Target="../media/image106.png"/><Relationship Id="rId19" Type="http://schemas.openxmlformats.org/officeDocument/2006/relationships/image" Target="../media/image29.png"/><Relationship Id="rId4" Type="http://schemas.openxmlformats.org/officeDocument/2006/relationships/image" Target="../media/image102.png"/><Relationship Id="rId14" Type="http://schemas.openxmlformats.org/officeDocument/2006/relationships/image" Target="../media/image65.png"/><Relationship Id="rId22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13" Type="http://schemas.openxmlformats.org/officeDocument/2006/relationships/image" Target="../media/image123.png"/><Relationship Id="rId18" Type="http://schemas.openxmlformats.org/officeDocument/2006/relationships/image" Target="../media/image31.png"/><Relationship Id="rId3" Type="http://schemas.openxmlformats.org/officeDocument/2006/relationships/image" Target="../media/image101.png"/><Relationship Id="rId21" Type="http://schemas.openxmlformats.org/officeDocument/2006/relationships/image" Target="../media/image34.png"/><Relationship Id="rId7" Type="http://schemas.openxmlformats.org/officeDocument/2006/relationships/image" Target="../media/image117.png"/><Relationship Id="rId12" Type="http://schemas.openxmlformats.org/officeDocument/2006/relationships/image" Target="../media/image122.png"/><Relationship Id="rId17" Type="http://schemas.openxmlformats.org/officeDocument/2006/relationships/image" Target="../media/image30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121.png"/><Relationship Id="rId5" Type="http://schemas.openxmlformats.org/officeDocument/2006/relationships/image" Target="../media/image115.png"/><Relationship Id="rId15" Type="http://schemas.openxmlformats.org/officeDocument/2006/relationships/image" Target="../media/image125.png"/><Relationship Id="rId10" Type="http://schemas.openxmlformats.org/officeDocument/2006/relationships/image" Target="../media/image120.png"/><Relationship Id="rId19" Type="http://schemas.openxmlformats.org/officeDocument/2006/relationships/image" Target="../media/image32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Relationship Id="rId14" Type="http://schemas.openxmlformats.org/officeDocument/2006/relationships/image" Target="../media/image124.png"/><Relationship Id="rId22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500.png"/><Relationship Id="rId18" Type="http://schemas.openxmlformats.org/officeDocument/2006/relationships/image" Target="../media/image126.png"/><Relationship Id="rId26" Type="http://schemas.openxmlformats.org/officeDocument/2006/relationships/image" Target="../media/image134.png"/><Relationship Id="rId3" Type="http://schemas.openxmlformats.org/officeDocument/2006/relationships/image" Target="../media/image29.png"/><Relationship Id="rId21" Type="http://schemas.openxmlformats.org/officeDocument/2006/relationships/image" Target="../media/image93.png"/><Relationship Id="rId7" Type="http://schemas.openxmlformats.org/officeDocument/2006/relationships/image" Target="../media/image33.png"/><Relationship Id="rId12" Type="http://schemas.openxmlformats.org/officeDocument/2006/relationships/image" Target="../media/image490.png"/><Relationship Id="rId17" Type="http://schemas.openxmlformats.org/officeDocument/2006/relationships/image" Target="../media/image90.png"/><Relationship Id="rId25" Type="http://schemas.openxmlformats.org/officeDocument/2006/relationships/image" Target="../media/image133.png"/><Relationship Id="rId2" Type="http://schemas.openxmlformats.org/officeDocument/2006/relationships/image" Target="../media/image460.png"/><Relationship Id="rId16" Type="http://schemas.openxmlformats.org/officeDocument/2006/relationships/image" Target="../media/image89.png"/><Relationship Id="rId20" Type="http://schemas.openxmlformats.org/officeDocument/2006/relationships/image" Target="../media/image128.png"/><Relationship Id="rId29" Type="http://schemas.openxmlformats.org/officeDocument/2006/relationships/image" Target="../media/image1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480.png"/><Relationship Id="rId24" Type="http://schemas.openxmlformats.org/officeDocument/2006/relationships/image" Target="../media/image132.png"/><Relationship Id="rId5" Type="http://schemas.openxmlformats.org/officeDocument/2006/relationships/image" Target="../media/image31.png"/><Relationship Id="rId15" Type="http://schemas.openxmlformats.org/officeDocument/2006/relationships/image" Target="../media/image520.png"/><Relationship Id="rId23" Type="http://schemas.openxmlformats.org/officeDocument/2006/relationships/image" Target="../media/image131.png"/><Relationship Id="rId28" Type="http://schemas.openxmlformats.org/officeDocument/2006/relationships/image" Target="../media/image136.png"/><Relationship Id="rId10" Type="http://schemas.openxmlformats.org/officeDocument/2006/relationships/image" Target="../media/image470.png"/><Relationship Id="rId19" Type="http://schemas.openxmlformats.org/officeDocument/2006/relationships/image" Target="../media/image127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511.png"/><Relationship Id="rId22" Type="http://schemas.openxmlformats.org/officeDocument/2006/relationships/image" Target="../media/image94.png"/><Relationship Id="rId27" Type="http://schemas.openxmlformats.org/officeDocument/2006/relationships/image" Target="../media/image13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140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139.png"/><Relationship Id="rId17" Type="http://schemas.openxmlformats.org/officeDocument/2006/relationships/image" Target="../media/image144.png"/><Relationship Id="rId2" Type="http://schemas.openxmlformats.org/officeDocument/2006/relationships/image" Target="../media/image460.png"/><Relationship Id="rId16" Type="http://schemas.openxmlformats.org/officeDocument/2006/relationships/image" Target="../media/image1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138.png"/><Relationship Id="rId5" Type="http://schemas.openxmlformats.org/officeDocument/2006/relationships/image" Target="../media/image31.png"/><Relationship Id="rId15" Type="http://schemas.openxmlformats.org/officeDocument/2006/relationships/image" Target="../media/image142.png"/><Relationship Id="rId10" Type="http://schemas.openxmlformats.org/officeDocument/2006/relationships/image" Target="../media/image470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14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147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146.png"/><Relationship Id="rId2" Type="http://schemas.openxmlformats.org/officeDocument/2006/relationships/image" Target="../media/image4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145.png"/><Relationship Id="rId5" Type="http://schemas.openxmlformats.org/officeDocument/2006/relationships/image" Target="../media/image31.png"/><Relationship Id="rId10" Type="http://schemas.openxmlformats.org/officeDocument/2006/relationships/image" Target="../media/image470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152.png"/><Relationship Id="rId18" Type="http://schemas.openxmlformats.org/officeDocument/2006/relationships/image" Target="../media/image157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108.png"/><Relationship Id="rId17" Type="http://schemas.openxmlformats.org/officeDocument/2006/relationships/image" Target="../media/image156.png"/><Relationship Id="rId2" Type="http://schemas.openxmlformats.org/officeDocument/2006/relationships/image" Target="../media/image148.png"/><Relationship Id="rId16" Type="http://schemas.openxmlformats.org/officeDocument/2006/relationships/image" Target="../media/image1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105.png"/><Relationship Id="rId5" Type="http://schemas.openxmlformats.org/officeDocument/2006/relationships/image" Target="../media/image31.png"/><Relationship Id="rId15" Type="http://schemas.openxmlformats.org/officeDocument/2006/relationships/image" Target="../media/image154.png"/><Relationship Id="rId10" Type="http://schemas.openxmlformats.org/officeDocument/2006/relationships/image" Target="../media/image104.png"/><Relationship Id="rId19" Type="http://schemas.openxmlformats.org/officeDocument/2006/relationships/image" Target="../media/image158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15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129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158.png"/><Relationship Id="rId2" Type="http://schemas.openxmlformats.org/officeDocument/2006/relationships/image" Target="../media/image148.png"/><Relationship Id="rId16" Type="http://schemas.openxmlformats.org/officeDocument/2006/relationships/image" Target="../media/image1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160.png"/><Relationship Id="rId5" Type="http://schemas.openxmlformats.org/officeDocument/2006/relationships/image" Target="../media/image31.png"/><Relationship Id="rId15" Type="http://schemas.openxmlformats.org/officeDocument/2006/relationships/image" Target="../media/image163.png"/><Relationship Id="rId10" Type="http://schemas.openxmlformats.org/officeDocument/2006/relationships/image" Target="../media/image109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13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10.png"/><Relationship Id="rId21" Type="http://schemas.openxmlformats.org/officeDocument/2006/relationships/image" Target="../media/image20.png"/><Relationship Id="rId7" Type="http://schemas.openxmlformats.org/officeDocument/2006/relationships/image" Target="../media/image610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0.png"/><Relationship Id="rId11" Type="http://schemas.openxmlformats.org/officeDocument/2006/relationships/image" Target="../media/image1010.png"/><Relationship Id="rId5" Type="http://schemas.openxmlformats.org/officeDocument/2006/relationships/image" Target="../media/image410.png"/><Relationship Id="rId15" Type="http://schemas.openxmlformats.org/officeDocument/2006/relationships/image" Target="../media/image14.png"/><Relationship Id="rId10" Type="http://schemas.openxmlformats.org/officeDocument/2006/relationships/image" Target="../media/image910.png"/><Relationship Id="rId19" Type="http://schemas.openxmlformats.org/officeDocument/2006/relationships/image" Target="../media/image18.png"/><Relationship Id="rId4" Type="http://schemas.openxmlformats.org/officeDocument/2006/relationships/image" Target="../media/image310.png"/><Relationship Id="rId9" Type="http://schemas.openxmlformats.org/officeDocument/2006/relationships/image" Target="../media/image10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2.png"/><Relationship Id="rId18" Type="http://schemas.openxmlformats.org/officeDocument/2006/relationships/image" Target="../media/image27.png"/><Relationship Id="rId26" Type="http://schemas.openxmlformats.org/officeDocument/2006/relationships/image" Target="../media/image35.png"/><Relationship Id="rId3" Type="http://schemas.openxmlformats.org/officeDocument/2006/relationships/image" Target="../media/image2110.png"/><Relationship Id="rId21" Type="http://schemas.openxmlformats.org/officeDocument/2006/relationships/image" Target="../media/image30.png"/><Relationship Id="rId7" Type="http://schemas.openxmlformats.org/officeDocument/2006/relationships/image" Target="../media/image610.png"/><Relationship Id="rId12" Type="http://schemas.openxmlformats.org/officeDocument/2006/relationships/image" Target="../media/image11.png"/><Relationship Id="rId17" Type="http://schemas.openxmlformats.org/officeDocument/2006/relationships/image" Target="../media/image26.png"/><Relationship Id="rId25" Type="http://schemas.openxmlformats.org/officeDocument/2006/relationships/image" Target="../media/image34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0.png"/><Relationship Id="rId11" Type="http://schemas.openxmlformats.org/officeDocument/2006/relationships/image" Target="../media/image22.png"/><Relationship Id="rId24" Type="http://schemas.openxmlformats.org/officeDocument/2006/relationships/image" Target="../media/image33.png"/><Relationship Id="rId5" Type="http://schemas.openxmlformats.org/officeDocument/2006/relationships/image" Target="../media/image410.png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10" Type="http://schemas.openxmlformats.org/officeDocument/2006/relationships/image" Target="../media/image910.png"/><Relationship Id="rId19" Type="http://schemas.openxmlformats.org/officeDocument/2006/relationships/image" Target="../media/image28.png"/><Relationship Id="rId4" Type="http://schemas.openxmlformats.org/officeDocument/2006/relationships/image" Target="../media/image310.png"/><Relationship Id="rId9" Type="http://schemas.openxmlformats.org/officeDocument/2006/relationships/image" Target="../media/image10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290.png"/><Relationship Id="rId21" Type="http://schemas.openxmlformats.org/officeDocument/2006/relationships/image" Target="../media/image350.png"/><Relationship Id="rId7" Type="http://schemas.openxmlformats.org/officeDocument/2006/relationships/image" Target="../media/image330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16" Type="http://schemas.openxmlformats.org/officeDocument/2006/relationships/image" Target="../media/image42.png"/><Relationship Id="rId20" Type="http://schemas.openxmlformats.org/officeDocument/2006/relationships/image" Target="../media/image3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0.png"/><Relationship Id="rId11" Type="http://schemas.openxmlformats.org/officeDocument/2006/relationships/image" Target="../media/image370.png"/><Relationship Id="rId5" Type="http://schemas.openxmlformats.org/officeDocument/2006/relationships/image" Target="../media/image311.png"/><Relationship Id="rId15" Type="http://schemas.openxmlformats.org/officeDocument/2006/relationships/image" Target="../media/image41.png"/><Relationship Id="rId10" Type="http://schemas.openxmlformats.org/officeDocument/2006/relationships/image" Target="../media/image360.png"/><Relationship Id="rId19" Type="http://schemas.openxmlformats.org/officeDocument/2006/relationships/image" Target="../media/image45.png"/><Relationship Id="rId4" Type="http://schemas.openxmlformats.org/officeDocument/2006/relationships/image" Target="../media/image300.png"/><Relationship Id="rId9" Type="http://schemas.openxmlformats.org/officeDocument/2006/relationships/image" Target="../media/image37.png"/><Relationship Id="rId14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7.png"/><Relationship Id="rId18" Type="http://schemas.openxmlformats.org/officeDocument/2006/relationships/image" Target="../media/image70.png"/><Relationship Id="rId26" Type="http://schemas.openxmlformats.org/officeDocument/2006/relationships/image" Target="../media/image31.png"/><Relationship Id="rId3" Type="http://schemas.openxmlformats.org/officeDocument/2006/relationships/image" Target="../media/image55.png"/><Relationship Id="rId21" Type="http://schemas.openxmlformats.org/officeDocument/2006/relationships/image" Target="../media/image73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5" Type="http://schemas.openxmlformats.org/officeDocument/2006/relationships/image" Target="../media/image30.png"/><Relationship Id="rId16" Type="http://schemas.openxmlformats.org/officeDocument/2006/relationships/image" Target="../media/image68.png"/><Relationship Id="rId20" Type="http://schemas.openxmlformats.org/officeDocument/2006/relationships/image" Target="../media/image72.png"/><Relationship Id="rId29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24" Type="http://schemas.openxmlformats.org/officeDocument/2006/relationships/image" Target="../media/image29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23" Type="http://schemas.openxmlformats.org/officeDocument/2006/relationships/image" Target="../media/image75.png"/><Relationship Id="rId28" Type="http://schemas.openxmlformats.org/officeDocument/2006/relationships/image" Target="../media/image33.png"/><Relationship Id="rId10" Type="http://schemas.openxmlformats.org/officeDocument/2006/relationships/image" Target="../media/image62.png"/><Relationship Id="rId19" Type="http://schemas.openxmlformats.org/officeDocument/2006/relationships/image" Target="../media/image71.png"/><Relationship Id="rId4" Type="http://schemas.openxmlformats.org/officeDocument/2006/relationships/image" Target="../media/image56.png"/><Relationship Id="rId9" Type="http://schemas.openxmlformats.org/officeDocument/2006/relationships/image" Target="../media/image46.png"/><Relationship Id="rId14" Type="http://schemas.openxmlformats.org/officeDocument/2006/relationships/image" Target="../media/image48.png"/><Relationship Id="rId22" Type="http://schemas.openxmlformats.org/officeDocument/2006/relationships/image" Target="../media/image74.png"/><Relationship Id="rId27" Type="http://schemas.openxmlformats.org/officeDocument/2006/relationships/image" Target="../media/image32.png"/><Relationship Id="rId30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7.png"/><Relationship Id="rId18" Type="http://schemas.openxmlformats.org/officeDocument/2006/relationships/image" Target="../media/image76.png"/><Relationship Id="rId26" Type="http://schemas.openxmlformats.org/officeDocument/2006/relationships/image" Target="../media/image31.png"/><Relationship Id="rId3" Type="http://schemas.openxmlformats.org/officeDocument/2006/relationships/image" Target="../media/image55.png"/><Relationship Id="rId21" Type="http://schemas.openxmlformats.org/officeDocument/2006/relationships/image" Target="../media/image79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5" Type="http://schemas.openxmlformats.org/officeDocument/2006/relationships/image" Target="../media/image30.png"/><Relationship Id="rId16" Type="http://schemas.openxmlformats.org/officeDocument/2006/relationships/image" Target="../media/image68.png"/><Relationship Id="rId20" Type="http://schemas.openxmlformats.org/officeDocument/2006/relationships/image" Target="../media/image78.png"/><Relationship Id="rId29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24" Type="http://schemas.openxmlformats.org/officeDocument/2006/relationships/image" Target="../media/image29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23" Type="http://schemas.openxmlformats.org/officeDocument/2006/relationships/image" Target="../media/image81.png"/><Relationship Id="rId28" Type="http://schemas.openxmlformats.org/officeDocument/2006/relationships/image" Target="../media/image33.png"/><Relationship Id="rId10" Type="http://schemas.openxmlformats.org/officeDocument/2006/relationships/image" Target="../media/image62.png"/><Relationship Id="rId19" Type="http://schemas.openxmlformats.org/officeDocument/2006/relationships/image" Target="../media/image77.png"/><Relationship Id="rId4" Type="http://schemas.openxmlformats.org/officeDocument/2006/relationships/image" Target="../media/image56.png"/><Relationship Id="rId9" Type="http://schemas.openxmlformats.org/officeDocument/2006/relationships/image" Target="../media/image37.png"/><Relationship Id="rId14" Type="http://schemas.openxmlformats.org/officeDocument/2006/relationships/image" Target="../media/image48.png"/><Relationship Id="rId22" Type="http://schemas.openxmlformats.org/officeDocument/2006/relationships/image" Target="../media/image80.png"/><Relationship Id="rId27" Type="http://schemas.openxmlformats.org/officeDocument/2006/relationships/image" Target="../media/image32.png"/><Relationship Id="rId30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1.png"/><Relationship Id="rId18" Type="http://schemas.openxmlformats.org/officeDocument/2006/relationships/image" Target="../media/image82.png"/><Relationship Id="rId26" Type="http://schemas.openxmlformats.org/officeDocument/2006/relationships/image" Target="../media/image34.png"/><Relationship Id="rId3" Type="http://schemas.openxmlformats.org/officeDocument/2006/relationships/image" Target="../media/image55.png"/><Relationship Id="rId21" Type="http://schemas.openxmlformats.org/officeDocument/2006/relationships/image" Target="../media/image29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5" Type="http://schemas.openxmlformats.org/officeDocument/2006/relationships/image" Target="../media/image33.png"/><Relationship Id="rId16" Type="http://schemas.openxmlformats.org/officeDocument/2006/relationships/image" Target="../media/image68.png"/><Relationship Id="rId20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24" Type="http://schemas.openxmlformats.org/officeDocument/2006/relationships/image" Target="../media/image32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23" Type="http://schemas.openxmlformats.org/officeDocument/2006/relationships/image" Target="../media/image31.png"/><Relationship Id="rId10" Type="http://schemas.openxmlformats.org/officeDocument/2006/relationships/image" Target="../media/image62.png"/><Relationship Id="rId19" Type="http://schemas.openxmlformats.org/officeDocument/2006/relationships/image" Target="../media/image83.png"/><Relationship Id="rId4" Type="http://schemas.openxmlformats.org/officeDocument/2006/relationships/image" Target="../media/image56.png"/><Relationship Id="rId9" Type="http://schemas.openxmlformats.org/officeDocument/2006/relationships/image" Target="../media/image50.png"/><Relationship Id="rId14" Type="http://schemas.openxmlformats.org/officeDocument/2006/relationships/image" Target="../media/image52.png"/><Relationship Id="rId22" Type="http://schemas.openxmlformats.org/officeDocument/2006/relationships/image" Target="../media/image30.png"/><Relationship Id="rId27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8146" y="2494587"/>
            <a:ext cx="553709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Binomial</a:t>
            </a:r>
          </a:p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 Expansion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282695" y="5000321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6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1975104"/>
                <a:ext cx="860428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1975104"/>
                <a:ext cx="860428" cy="471989"/>
              </a:xfrm>
              <a:prstGeom prst="rect">
                <a:avLst/>
              </a:prstGeom>
              <a:blipFill rotWithShape="1">
                <a:blip r:embed="rId3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9936" y="322478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36" y="3224784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64336" y="322478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336" y="3224784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35736" y="322478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736" y="3224784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16736" y="322478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736" y="3224784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95272" y="3108960"/>
                <a:ext cx="1127553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272" y="3108960"/>
                <a:ext cx="1127553" cy="44281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62072" y="3108960"/>
                <a:ext cx="161531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072" y="3108960"/>
                <a:ext cx="1615314" cy="4440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61544" y="3895344"/>
                <a:ext cx="941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1+4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44" y="3895344"/>
                <a:ext cx="941668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85672" y="390448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672" y="3904488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75360" y="391363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" y="3913632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74648" y="3895344"/>
                <a:ext cx="10304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(4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648" y="3895344"/>
                <a:ext cx="1030410" cy="276999"/>
              </a:xfrm>
              <a:prstGeom prst="rect">
                <a:avLst/>
              </a:prstGeom>
              <a:blipFill rotWithShape="1">
                <a:blip r:embed="rId1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98192" y="3779520"/>
                <a:ext cx="1515608" cy="4494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(4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192" y="3779520"/>
                <a:ext cx="1515608" cy="44948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669792" y="3767328"/>
                <a:ext cx="1843710" cy="4507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(4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792" y="3767328"/>
                <a:ext cx="1843710" cy="45070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97864" y="44683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864" y="446836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69264" y="446836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264" y="446836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9408" y="4477512"/>
                <a:ext cx="5740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8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408" y="4477512"/>
                <a:ext cx="574068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47088" y="4483608"/>
                <a:ext cx="7686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48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088" y="4483608"/>
                <a:ext cx="76860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74976" y="4477512"/>
                <a:ext cx="8199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256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4976" y="4477512"/>
                <a:ext cx="819904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410200" y="3395472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5410200" y="4081272"/>
            <a:ext cx="569976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5943600" y="3395472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-2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4x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61304" y="4157472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7368" y="287426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22192" y="2072640"/>
            <a:ext cx="4062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and state the values of x for which it is valid…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974848" y="2557272"/>
                <a:ext cx="11340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r>
                        <a:rPr lang="en-GB" sz="1200" i="1">
                          <a:latin typeface="Cambria Math"/>
                        </a:rPr>
                        <m:t>(1+4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848" y="2557272"/>
                <a:ext cx="1134028" cy="276999"/>
              </a:xfrm>
              <a:prstGeom prst="rect">
                <a:avLst/>
              </a:prstGeom>
              <a:blipFill rotWithShape="1">
                <a:blip r:embed="rId1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1984248" y="3895344"/>
            <a:ext cx="310896" cy="27432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3314145" y="3887724"/>
            <a:ext cx="310896" cy="27432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5009388" y="3867101"/>
            <a:ext cx="310896" cy="27432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56032" y="4892040"/>
            <a:ext cx="1691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‘x’ term is 4x…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20040" y="5257800"/>
                <a:ext cx="7745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" y="5257800"/>
                <a:ext cx="774571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26136" y="5638800"/>
                <a:ext cx="689612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36" y="5638800"/>
                <a:ext cx="689612" cy="43800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60"/>
          <p:cNvSpPr/>
          <p:nvPr/>
        </p:nvSpPr>
        <p:spPr>
          <a:xfrm>
            <a:off x="798576" y="5376672"/>
            <a:ext cx="569976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1304544" y="5562600"/>
            <a:ext cx="1118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4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262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9" grpId="0" animBg="1"/>
      <p:bldP spid="30" grpId="0" animBg="1"/>
      <p:bldP spid="35" grpId="0"/>
      <p:bldP spid="36" grpId="0"/>
      <p:bldP spid="39" grpId="0"/>
      <p:bldP spid="56" grpId="0"/>
      <p:bldP spid="14" grpId="0" animBg="1"/>
      <p:bldP spid="57" grpId="0" animBg="1"/>
      <p:bldP spid="58" grpId="0" animBg="1"/>
      <p:bldP spid="59" grpId="0"/>
      <p:bldP spid="21" grpId="0"/>
      <p:bldP spid="60" grpId="0"/>
      <p:bldP spid="61" grpId="0" animBg="1"/>
      <p:bldP spid="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2093976"/>
                <a:ext cx="761106" cy="298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1−2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2093976"/>
                <a:ext cx="761106" cy="2987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9936" y="3160776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36" y="3160776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64336" y="316077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336" y="3160776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35736" y="316077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736" y="3160776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16736" y="3160776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736" y="3160776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95272" y="3044952"/>
                <a:ext cx="1194878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272" y="3044952"/>
                <a:ext cx="1194878" cy="44281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0688" y="3758184"/>
                <a:ext cx="859915" cy="3598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88" y="3758184"/>
                <a:ext cx="859915" cy="35984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85672" y="384048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672" y="3840480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75360" y="38496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" y="3849624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83792" y="3730752"/>
                <a:ext cx="1130566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(−2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92" y="3730752"/>
                <a:ext cx="1130566" cy="50731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25281" y="3618707"/>
                <a:ext cx="1847088" cy="5632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i="1">
                              <a:latin typeface="Cambria Math"/>
                            </a:rPr>
                            <m:t>(−2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281" y="3618707"/>
                <a:ext cx="1847088" cy="5632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34384" y="3614832"/>
                <a:ext cx="1922962" cy="564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 (−2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384" y="3614832"/>
                <a:ext cx="1922962" cy="56445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97864" y="440436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864" y="4404360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69264" y="440436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264" y="4404360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7696" y="4404360"/>
                <a:ext cx="4891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696" y="4404360"/>
                <a:ext cx="489108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19656" y="4309872"/>
                <a:ext cx="734945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656" y="4309872"/>
                <a:ext cx="734945" cy="43800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47544" y="4303776"/>
                <a:ext cx="701281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544" y="4303776"/>
                <a:ext cx="701281" cy="43800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013704" y="332232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6013704" y="4008120"/>
            <a:ext cx="569976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547104" y="332232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-2x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464808" y="408432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7368" y="2810256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75888" y="2090928"/>
            <a:ext cx="4006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and by using x = 0.01, find an estimate for √2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938272" y="2392680"/>
                <a:ext cx="1089144" cy="369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r>
                        <a:rPr lang="en-GB" sz="1200" i="1">
                          <a:latin typeface="Cambria Math"/>
                        </a:rPr>
                        <m:t>(1</m:t>
                      </m:r>
                      <m:r>
                        <a:rPr lang="en-GB" sz="1200" b="0" i="1" smtClean="0">
                          <a:latin typeface="Cambria Math"/>
                        </a:rPr>
                        <m:t>−2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272" y="2392680"/>
                <a:ext cx="1089144" cy="369717"/>
              </a:xfrm>
              <a:prstGeom prst="rect">
                <a:avLst/>
              </a:prstGeom>
              <a:blipFill rotWithShape="1">
                <a:blip r:embed="rId18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990150" y="3044952"/>
                <a:ext cx="1719510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150" y="3044952"/>
                <a:ext cx="1719510" cy="444032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075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9" grpId="0" animBg="1"/>
      <p:bldP spid="30" grpId="0" animBg="1"/>
      <p:bldP spid="35" grpId="0"/>
      <p:bldP spid="36" grpId="0"/>
      <p:bldP spid="39" grpId="0"/>
      <p:bldP spid="56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2093976"/>
                <a:ext cx="761106" cy="298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1−2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2093976"/>
                <a:ext cx="761106" cy="2987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3675888" y="2090928"/>
            <a:ext cx="4006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and by using x = 0.01, find an estimate for √2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59664" y="2566416"/>
                <a:ext cx="761106" cy="298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1−2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64" y="2566416"/>
                <a:ext cx="761106" cy="2987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002792" y="2481072"/>
                <a:ext cx="1983363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1  − 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 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 −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792" y="2481072"/>
                <a:ext cx="1983363" cy="43800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3352800" y="2743200"/>
            <a:ext cx="563880" cy="384048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3947160" y="2810256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0.01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4904" y="3002280"/>
                <a:ext cx="607923" cy="298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0.98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" y="3002280"/>
                <a:ext cx="607923" cy="29873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954024" y="3008376"/>
                <a:ext cx="27568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1  −0.01 − 0.00005−0.0000005</m:t>
                      </m:r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024" y="3008376"/>
                <a:ext cx="275684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81000" y="3438144"/>
                <a:ext cx="592470" cy="637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98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100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438144"/>
                <a:ext cx="592470" cy="63799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932688" y="3645408"/>
                <a:ext cx="11571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0.9899495</m:t>
                      </m:r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688" y="3645408"/>
                <a:ext cx="1157176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96824" y="4212336"/>
                <a:ext cx="490840" cy="475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√2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24" y="4212336"/>
                <a:ext cx="490840" cy="475964"/>
              </a:xfrm>
              <a:prstGeom prst="rect">
                <a:avLst/>
              </a:prstGeom>
              <a:blipFill rotWithShape="1">
                <a:blip r:embed="rId10"/>
                <a:stretch>
                  <a:fillRect b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938784" y="4337304"/>
                <a:ext cx="11571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0.9899495</m:t>
                      </m:r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784" y="4337304"/>
                <a:ext cx="1157176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2064" y="4858512"/>
                <a:ext cx="490840" cy="290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7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√2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64" y="4858512"/>
                <a:ext cx="490840" cy="29078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26592" y="4873752"/>
                <a:ext cx="10722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9.899495</m:t>
                      </m:r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592" y="4873752"/>
                <a:ext cx="1072217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09016" y="5230368"/>
                <a:ext cx="405880" cy="290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√2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16" y="5230368"/>
                <a:ext cx="405880" cy="29078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23544" y="5245608"/>
                <a:ext cx="13270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1.414213571</m:t>
                      </m:r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544" y="5245608"/>
                <a:ext cx="1327095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3352800" y="3124200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Arc 23"/>
          <p:cNvSpPr/>
          <p:nvPr/>
        </p:nvSpPr>
        <p:spPr>
          <a:xfrm>
            <a:off x="1863634" y="3766457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Arc 24"/>
          <p:cNvSpPr/>
          <p:nvPr/>
        </p:nvSpPr>
        <p:spPr>
          <a:xfrm>
            <a:off x="1863634" y="4452257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Arc 25"/>
          <p:cNvSpPr/>
          <p:nvPr/>
        </p:nvSpPr>
        <p:spPr>
          <a:xfrm>
            <a:off x="2020389" y="4918166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886200" y="3200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 left using a fraction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68434" y="384265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Square root top and bottom separately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20834" y="4528457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10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53789" y="4994366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7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086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52" grpId="0" animBg="1"/>
      <p:bldP spid="53" grpId="0"/>
      <p:bldP spid="37" grpId="0"/>
      <p:bldP spid="38" grpId="0"/>
      <p:bldP spid="43" grpId="0"/>
      <p:bldP spid="44" grpId="0"/>
      <p:bldP spid="45" grpId="0"/>
      <p:bldP spid="46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term in the series expansion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for which the expansion is valid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blipFill>
                <a:blip r:embed="rId10"/>
                <a:stretch>
                  <a:fillRect l="-636" t="-8140" b="-151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47758" y="3352365"/>
                <a:ext cx="2277803" cy="4157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58" y="3352365"/>
                <a:ext cx="2277803" cy="415755"/>
              </a:xfrm>
              <a:prstGeom prst="rect">
                <a:avLst/>
              </a:prstGeom>
              <a:blipFill>
                <a:blip r:embed="rId11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49936" y="4049050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36" y="4049050"/>
                <a:ext cx="784894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164336" y="404905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336" y="4049050"/>
                <a:ext cx="304891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935736" y="404905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736" y="4049050"/>
                <a:ext cx="335348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316736" y="4049050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736" y="4049050"/>
                <a:ext cx="577274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807202" y="3943282"/>
                <a:ext cx="1127553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7202" y="3943282"/>
                <a:ext cx="1127553" cy="44281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862072" y="3956086"/>
                <a:ext cx="161531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072" y="3956086"/>
                <a:ext cx="1615314" cy="4440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70688" y="4646458"/>
                <a:ext cx="941668" cy="3598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88" y="4646458"/>
                <a:ext cx="941668" cy="35984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185672" y="472875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672" y="4728754"/>
                <a:ext cx="304891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975360" y="473789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" y="4737898"/>
                <a:ext cx="335348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348957" y="4601609"/>
                <a:ext cx="1156214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957" y="4601609"/>
                <a:ext cx="1156214" cy="50731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336073" y="4506663"/>
                <a:ext cx="1605311" cy="563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073" y="4506663"/>
                <a:ext cx="1605311" cy="563231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830030" y="4465810"/>
                <a:ext cx="1975413" cy="5933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030" y="4465810"/>
                <a:ext cx="1975413" cy="593304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971006" y="541281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6" y="5412812"/>
                <a:ext cx="335348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1187847" y="541586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847" y="5415860"/>
                <a:ext cx="304892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344602" y="541586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602" y="5415860"/>
                <a:ext cx="335348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571024" y="5320065"/>
                <a:ext cx="416974" cy="441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024" y="5320065"/>
                <a:ext cx="416974" cy="441788"/>
              </a:xfrm>
              <a:prstGeom prst="rect">
                <a:avLst/>
              </a:prstGeom>
              <a:blipFill>
                <a:blip r:embed="rId25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2084830" y="5311356"/>
                <a:ext cx="577850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830" y="5311356"/>
                <a:ext cx="577850" cy="443006"/>
              </a:xfrm>
              <a:prstGeom prst="rect">
                <a:avLst/>
              </a:prstGeom>
              <a:blipFill>
                <a:blip r:embed="rId26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858408" y="5415859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408" y="5415859"/>
                <a:ext cx="335348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2520260" y="541586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260" y="5415860"/>
                <a:ext cx="335348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2737975" y="5302648"/>
                <a:ext cx="662810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625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975" y="5302648"/>
                <a:ext cx="662810" cy="443006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Arc 74"/>
          <p:cNvSpPr/>
          <p:nvPr/>
        </p:nvSpPr>
        <p:spPr>
          <a:xfrm>
            <a:off x="4423955" y="3605349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6" name="TextBox 75"/>
          <p:cNvSpPr txBox="1"/>
          <p:nvPr/>
        </p:nvSpPr>
        <p:spPr>
          <a:xfrm>
            <a:off x="4591594" y="3679372"/>
            <a:ext cx="1452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the general form</a:t>
            </a:r>
          </a:p>
        </p:txBody>
      </p:sp>
      <p:sp>
        <p:nvSpPr>
          <p:cNvPr id="77" name="Arc 76"/>
          <p:cNvSpPr/>
          <p:nvPr/>
        </p:nvSpPr>
        <p:spPr>
          <a:xfrm>
            <a:off x="5699760" y="4245429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5980610" y="4258492"/>
                <a:ext cx="1452154" cy="554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0610" y="4258492"/>
                <a:ext cx="1452154" cy="554511"/>
              </a:xfrm>
              <a:prstGeom prst="rect">
                <a:avLst/>
              </a:prstGeom>
              <a:blipFill>
                <a:blip r:embed="rId29"/>
                <a:stretch>
                  <a:fillRect t="-1099" r="-25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Arc 78"/>
          <p:cNvSpPr/>
          <p:nvPr/>
        </p:nvSpPr>
        <p:spPr>
          <a:xfrm>
            <a:off x="5677989" y="4894218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5993674" y="5055326"/>
            <a:ext cx="790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334901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 animBg="1"/>
      <p:bldP spid="76" grpId="0"/>
      <p:bldP spid="77" grpId="0" animBg="1"/>
      <p:bldP spid="78" grpId="0"/>
      <p:bldP spid="79" grpId="0" animBg="1"/>
      <p:bldP spid="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term in the series expansion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for which the expansion is valid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blipFill>
                <a:blip r:embed="rId10"/>
                <a:stretch>
                  <a:fillRect l="-636" t="-8140" b="-151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47758" y="3970674"/>
                <a:ext cx="2277803" cy="4157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58" y="3970674"/>
                <a:ext cx="2277803" cy="415755"/>
              </a:xfrm>
              <a:prstGeom prst="rect">
                <a:avLst/>
              </a:prstGeom>
              <a:blipFill>
                <a:blip r:embed="rId11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49065" y="3340172"/>
                <a:ext cx="3372911" cy="501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625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65" y="3340172"/>
                <a:ext cx="3372911" cy="501419"/>
              </a:xfrm>
              <a:prstGeom prst="rect">
                <a:avLst/>
              </a:prstGeom>
              <a:blipFill>
                <a:blip r:embed="rId12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247759" y="4467061"/>
                <a:ext cx="3770199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75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625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…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59" y="4467061"/>
                <a:ext cx="3770199" cy="57637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1271453" y="4632960"/>
            <a:ext cx="252548" cy="261257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1750423" y="4502331"/>
            <a:ext cx="492036" cy="51380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/>
          <p:cNvSpPr/>
          <p:nvPr/>
        </p:nvSpPr>
        <p:spPr>
          <a:xfrm>
            <a:off x="979716" y="4619897"/>
            <a:ext cx="252548" cy="261257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2233749" y="4489268"/>
            <a:ext cx="613954" cy="51380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Arc 84"/>
          <p:cNvSpPr/>
          <p:nvPr/>
        </p:nvSpPr>
        <p:spPr>
          <a:xfrm>
            <a:off x="3805646" y="4188823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TextBox 85"/>
          <p:cNvSpPr txBox="1"/>
          <p:nvPr/>
        </p:nvSpPr>
        <p:spPr>
          <a:xfrm>
            <a:off x="4086497" y="4254137"/>
            <a:ext cx="2741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can substitute the expansion in place of the bracket</a:t>
            </a:r>
          </a:p>
        </p:txBody>
      </p:sp>
      <p:sp>
        <p:nvSpPr>
          <p:cNvPr id="5" name="Rectangle 4"/>
          <p:cNvSpPr/>
          <p:nvPr/>
        </p:nvSpPr>
        <p:spPr>
          <a:xfrm>
            <a:off x="330926" y="3300549"/>
            <a:ext cx="3230880" cy="5834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1519646" y="4001589"/>
            <a:ext cx="866503" cy="35269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1584960" y="4458789"/>
            <a:ext cx="2272937" cy="59218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626583" y="5159393"/>
                <a:ext cx="839589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83" y="5159393"/>
                <a:ext cx="839589" cy="500009"/>
              </a:xfrm>
              <a:prstGeom prst="rect">
                <a:avLst/>
              </a:prstGeom>
              <a:blipFill>
                <a:blip r:embed="rId1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648355" y="5782056"/>
                <a:ext cx="839589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55" y="5782056"/>
                <a:ext cx="839589" cy="500009"/>
              </a:xfrm>
              <a:prstGeom prst="rect">
                <a:avLst/>
              </a:prstGeom>
              <a:blipFill>
                <a:blip r:embed="rId1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Arc 90"/>
          <p:cNvSpPr/>
          <p:nvPr/>
        </p:nvSpPr>
        <p:spPr>
          <a:xfrm>
            <a:off x="3783874" y="4794068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4064725" y="4859382"/>
                <a:ext cx="2336075" cy="477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Expand only the parts that will give 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term</a:t>
                </a: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725" y="4859382"/>
                <a:ext cx="2336075" cy="477503"/>
              </a:xfrm>
              <a:prstGeom prst="rect">
                <a:avLst/>
              </a:prstGeom>
              <a:blipFill>
                <a:blip r:embed="rId16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Arc 92"/>
          <p:cNvSpPr/>
          <p:nvPr/>
        </p:nvSpPr>
        <p:spPr>
          <a:xfrm>
            <a:off x="1785257" y="5460274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TextBox 93"/>
          <p:cNvSpPr txBox="1"/>
          <p:nvPr/>
        </p:nvSpPr>
        <p:spPr>
          <a:xfrm>
            <a:off x="2083525" y="5656216"/>
            <a:ext cx="8077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1262308" y="5159394"/>
                <a:ext cx="720261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308" y="5159394"/>
                <a:ext cx="720261" cy="500009"/>
              </a:xfrm>
              <a:prstGeom prst="rect">
                <a:avLst/>
              </a:prstGeom>
              <a:blipFill>
                <a:blip r:embed="rId17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022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81" grpId="0"/>
      <p:bldP spid="4" grpId="0" animBg="1"/>
      <p:bldP spid="4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6" grpId="0"/>
      <p:bldP spid="5" grpId="0" animBg="1"/>
      <p:bldP spid="5" grpId="1" animBg="1"/>
      <p:bldP spid="87" grpId="0" animBg="1"/>
      <p:bldP spid="87" grpId="1" animBg="1"/>
      <p:bldP spid="88" grpId="0" animBg="1"/>
      <p:bldP spid="88" grpId="1" animBg="1"/>
      <p:bldP spid="89" grpId="0"/>
      <p:bldP spid="90" grpId="0"/>
      <p:bldP spid="91" grpId="0" animBg="1"/>
      <p:bldP spid="92" grpId="0"/>
      <p:bldP spid="93" grpId="0" animBg="1"/>
      <p:bldP spid="94" grpId="0"/>
      <p:bldP spid="9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term in the series expansion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for which the expansion is valid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blipFill>
                <a:blip r:embed="rId10"/>
                <a:stretch>
                  <a:fillRect l="-636" t="-8140" b="-151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610755" y="2411839"/>
                <a:ext cx="655051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65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755" y="2411839"/>
                <a:ext cx="655051" cy="500009"/>
              </a:xfrm>
              <a:prstGeom prst="rect">
                <a:avLst/>
              </a:prstGeom>
              <a:blipFill>
                <a:blip r:embed="rId11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Oval 36"/>
          <p:cNvSpPr/>
          <p:nvPr/>
        </p:nvSpPr>
        <p:spPr>
          <a:xfrm>
            <a:off x="1406436" y="2381794"/>
            <a:ext cx="252548" cy="261257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168944" y="3489960"/>
            <a:ext cx="2582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‘x’ term to check is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5x…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2622" y="3812177"/>
                <a:ext cx="7745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22" y="3812177"/>
                <a:ext cx="774571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08718" y="4193177"/>
                <a:ext cx="689612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18" y="4193177"/>
                <a:ext cx="689612" cy="438005"/>
              </a:xfrm>
              <a:prstGeom prst="rect">
                <a:avLst/>
              </a:prstGeom>
              <a:blipFill>
                <a:blip r:embed="rId13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781158" y="3931049"/>
            <a:ext cx="569976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1287126" y="4116977"/>
            <a:ext cx="1118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5</a:t>
            </a:r>
          </a:p>
        </p:txBody>
      </p:sp>
    </p:spTree>
    <p:extLst>
      <p:ext uri="{BB962C8B-B14F-4D97-AF65-F5344CB8AC3E}">
        <p14:creationId xmlns:p14="http://schemas.microsoft.com/office/powerpoint/2010/main" val="224440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40" grpId="0"/>
      <p:bldP spid="41" grpId="0"/>
      <p:bldP spid="42" grpId="0" animBg="1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5656" y="2093976"/>
                <a:ext cx="594912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Comic Sans MS" pitchFamily="66" charset="0"/>
                  </a:rPr>
                  <a:t>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𝑘𝑥</m:t>
                            </m:r>
                          </m:e>
                        </m:d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is -90,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endParaRPr lang="en-US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corresponding coefficient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term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" y="2093976"/>
                <a:ext cx="5949129" cy="954107"/>
              </a:xfrm>
              <a:prstGeom prst="rect">
                <a:avLst/>
              </a:prstGeom>
              <a:blipFill>
                <a:blip r:embed="rId2"/>
                <a:stretch>
                  <a:fillRect l="-615" t="-1282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820091" y="0"/>
            <a:ext cx="870858" cy="46155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22229" y="3100252"/>
                <a:ext cx="1116075" cy="501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(</m:t>
                          </m:r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29" y="3100252"/>
                <a:ext cx="1116075" cy="501291"/>
              </a:xfrm>
              <a:prstGeom prst="rect">
                <a:avLst/>
              </a:prstGeom>
              <a:blipFill rotWithShape="1">
                <a:blip r:embed="rId1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26581" y="3740333"/>
                <a:ext cx="1799852" cy="501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14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𝑘𝑥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81" y="3740333"/>
                <a:ext cx="1799852" cy="501291"/>
              </a:xfrm>
              <a:prstGeom prst="rect">
                <a:avLst/>
              </a:prstGeom>
              <a:blipFill rotWithShape="1">
                <a:blip r:embed="rId11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17872" y="4341226"/>
                <a:ext cx="1351396" cy="501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=(−20)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𝑘𝑥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72" y="4341226"/>
                <a:ext cx="1351396" cy="501291"/>
              </a:xfrm>
              <a:prstGeom prst="rect">
                <a:avLst/>
              </a:prstGeom>
              <a:blipFill rotWithShape="1">
                <a:blip r:embed="rId12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2226" y="4963889"/>
                <a:ext cx="112242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=−10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26" y="4963889"/>
                <a:ext cx="1122423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91747" y="5638803"/>
                <a:ext cx="13169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−10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=−90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747" y="5638803"/>
                <a:ext cx="1316964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2209364" y="3434661"/>
            <a:ext cx="368373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506326" y="3542212"/>
                <a:ext cx="21266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326" y="3542212"/>
                <a:ext cx="2126634" cy="276999"/>
              </a:xfrm>
              <a:prstGeom prst="rect">
                <a:avLst/>
              </a:prstGeom>
              <a:blipFill>
                <a:blip r:embed="rId15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/>
          <p:cNvSpPr/>
          <p:nvPr/>
        </p:nvSpPr>
        <p:spPr>
          <a:xfrm>
            <a:off x="2196301" y="4022489"/>
            <a:ext cx="368373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1791353" y="4636443"/>
            <a:ext cx="307413" cy="475489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2506326" y="4169229"/>
            <a:ext cx="924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996874" y="4722224"/>
            <a:ext cx="1355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again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20771" y="5344888"/>
                <a:ext cx="45824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Since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is -90, we can form an equation</a:t>
                </a: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71" y="5344888"/>
                <a:ext cx="4582452" cy="276999"/>
              </a:xfrm>
              <a:prstGeom prst="rect">
                <a:avLst/>
              </a:prstGeom>
              <a:blipFill>
                <a:blip r:embed="rId16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918318" y="5982792"/>
                <a:ext cx="749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318" y="5982792"/>
                <a:ext cx="749501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009758" y="6318072"/>
                <a:ext cx="6631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758" y="6318072"/>
                <a:ext cx="663194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1708621" y="5772911"/>
            <a:ext cx="268225" cy="357923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1818348" y="5806441"/>
            <a:ext cx="1355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Divide by -10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Arc 58"/>
          <p:cNvSpPr/>
          <p:nvPr/>
        </p:nvSpPr>
        <p:spPr>
          <a:xfrm>
            <a:off x="1530095" y="6134317"/>
            <a:ext cx="268225" cy="357923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1613696" y="6167847"/>
            <a:ext cx="1355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337814" y="2473238"/>
                <a:ext cx="6631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814" y="2473238"/>
                <a:ext cx="663194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81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/>
      <p:bldP spid="27" grpId="0"/>
      <p:bldP spid="28" grpId="0"/>
      <p:bldP spid="29" grpId="0"/>
      <p:bldP spid="30" grpId="0"/>
      <p:bldP spid="44" grpId="0" animBg="1"/>
      <p:bldP spid="45" grpId="0"/>
      <p:bldP spid="46" grpId="0" animBg="1"/>
      <p:bldP spid="51" grpId="0" animBg="1"/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59" grpId="0" animBg="1"/>
      <p:bldP spid="60" grpId="0"/>
      <p:bldP spid="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169817" y="1635034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5656" y="2093976"/>
                <a:ext cx="594912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Comic Sans MS" pitchFamily="66" charset="0"/>
                  </a:rPr>
                  <a:t>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𝑘𝑥</m:t>
                            </m:r>
                          </m:e>
                        </m:d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is -90,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endParaRPr lang="en-US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corresponding coefficient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term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" y="2093976"/>
                <a:ext cx="5949129" cy="954107"/>
              </a:xfrm>
              <a:prstGeom prst="rect">
                <a:avLst/>
              </a:prstGeom>
              <a:blipFill>
                <a:blip r:embed="rId2"/>
                <a:stretch>
                  <a:fillRect l="-615" t="-1282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917370" y="0"/>
            <a:ext cx="1314995" cy="46155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22229" y="3100252"/>
                <a:ext cx="1683025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(</m:t>
                          </m:r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−1)(</m:t>
                          </m:r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29" y="3100252"/>
                <a:ext cx="1683025" cy="502702"/>
              </a:xfrm>
              <a:prstGeom prst="rect">
                <a:avLst/>
              </a:prstGeom>
              <a:blipFill rotWithShape="1">
                <a:blip r:embed="rId1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2975718" y="3469495"/>
            <a:ext cx="368373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107216" y="3611880"/>
                <a:ext cx="39728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(since we know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) and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216" y="3611880"/>
                <a:ext cx="3972851" cy="276999"/>
              </a:xfrm>
              <a:prstGeom prst="rect">
                <a:avLst/>
              </a:prstGeom>
              <a:blipFill>
                <a:blip r:embed="rId11"/>
                <a:stretch>
                  <a:fillRect t="-2222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337814" y="2473238"/>
                <a:ext cx="6631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814" y="2473238"/>
                <a:ext cx="663194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30938" y="3735978"/>
                <a:ext cx="2495170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1400" i="1">
                              <a:latin typeface="Cambria Math"/>
                            </a:rPr>
                            <m:t>−1)(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1400" i="1">
                              <a:latin typeface="Cambria Math"/>
                            </a:rPr>
                            <m:t>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38" y="3735978"/>
                <a:ext cx="2495170" cy="502702"/>
              </a:xfrm>
              <a:prstGeom prst="rect">
                <a:avLst/>
              </a:prstGeom>
              <a:blipFill rotWithShape="1">
                <a:blip r:embed="rId13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39647" y="4345578"/>
                <a:ext cx="1259576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−120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27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647" y="4345578"/>
                <a:ext cx="1259576" cy="497059"/>
              </a:xfrm>
              <a:prstGeom prst="rect">
                <a:avLst/>
              </a:prstGeom>
              <a:blipFill rotWithShape="1">
                <a:blip r:embed="rId1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44002" y="5003075"/>
                <a:ext cx="10308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=−540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02" y="5003075"/>
                <a:ext cx="1030859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48356" y="5529943"/>
                <a:ext cx="8420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=−540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56" y="5529943"/>
                <a:ext cx="842089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2919113" y="4066032"/>
            <a:ext cx="368373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3216075" y="4173583"/>
            <a:ext cx="903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Arc 49"/>
          <p:cNvSpPr/>
          <p:nvPr/>
        </p:nvSpPr>
        <p:spPr>
          <a:xfrm>
            <a:off x="1721684" y="4601609"/>
            <a:ext cx="368373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2018646" y="4709160"/>
            <a:ext cx="1334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again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Arc 62"/>
          <p:cNvSpPr/>
          <p:nvPr/>
        </p:nvSpPr>
        <p:spPr>
          <a:xfrm>
            <a:off x="1490908" y="5163311"/>
            <a:ext cx="355310" cy="523386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1639823" y="5331822"/>
            <a:ext cx="21266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the coefficient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25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/>
      <p:bldP spid="44" grpId="0" animBg="1"/>
      <p:bldP spid="45" grpId="0"/>
      <p:bldP spid="37" grpId="0"/>
      <p:bldP spid="38" grpId="0"/>
      <p:bldP spid="40" grpId="0"/>
      <p:bldP spid="41" grpId="0"/>
      <p:bldP spid="42" grpId="0" animBg="1"/>
      <p:bldP spid="43" grpId="0"/>
      <p:bldP spid="50" grpId="0" animBg="1"/>
      <p:bldP spid="62" grpId="0"/>
      <p:bldP spid="63" grpId="0" animBg="1"/>
      <p:bldP spid="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4"/>
              <p:cNvSpPr>
                <a:spLocks noGrp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Expand the following expressions in ascending powers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1+5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5−2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Content Placeholder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  <a:blipFill>
                <a:blip r:embed="rId2"/>
                <a:stretch>
                  <a:fillRect l="-1752" t="-2179" r="-24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4"/>
              <p:cNvSpPr txBox="1">
                <a:spLocks/>
              </p:cNvSpPr>
              <p:nvPr/>
            </p:nvSpPr>
            <p:spPr>
              <a:xfrm>
                <a:off x="4606130" y="1687745"/>
                <a:ext cx="4176464" cy="47525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Write each of the following using partial fractions: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−14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+7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(1+2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)(1−5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(1+2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24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+48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+24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4−3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Content Placeholder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130" y="1687745"/>
                <a:ext cx="4176464" cy="4752528"/>
              </a:xfrm>
              <a:prstGeom prst="rect">
                <a:avLst/>
              </a:prstGeom>
              <a:blipFill>
                <a:blip r:embed="rId3"/>
                <a:stretch>
                  <a:fillRect l="-1314" t="-12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6240" y="3331028"/>
                <a:ext cx="27796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1+35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525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4375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" y="3331028"/>
                <a:ext cx="2779672" cy="276999"/>
              </a:xfrm>
              <a:prstGeom prst="rect">
                <a:avLst/>
              </a:prstGeom>
              <a:blipFill>
                <a:blip r:embed="rId4"/>
                <a:stretch>
                  <a:fillRect l="-1535" t="-4348" r="-21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6755" y="4467496"/>
                <a:ext cx="3657599" cy="55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9765625−39062500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70312500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−75000000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5" y="4467496"/>
                <a:ext cx="3657599" cy="553165"/>
              </a:xfrm>
              <a:prstGeom prst="rect">
                <a:avLst/>
              </a:prstGeom>
              <a:blipFill>
                <a:blip r:embed="rId5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4948" y="5656216"/>
                <a:ext cx="26514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64+128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80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48" y="5656216"/>
                <a:ext cx="2651431" cy="276999"/>
              </a:xfrm>
              <a:prstGeom prst="rect">
                <a:avLst/>
              </a:prstGeom>
              <a:blipFill>
                <a:blip r:embed="rId6"/>
                <a:stretch>
                  <a:fillRect l="-1609" t="-4444" r="-46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609806" y="2699656"/>
                <a:ext cx="1653851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1−5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9806" y="2699656"/>
                <a:ext cx="1653851" cy="5250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48103" y="3931919"/>
                <a:ext cx="1953548" cy="569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(1+2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103" y="3931919"/>
                <a:ext cx="1953548" cy="56958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379028" y="5212079"/>
                <a:ext cx="1953548" cy="5751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56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−4)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028" y="5212079"/>
                <a:ext cx="1953548" cy="5751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81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8028" y="2416210"/>
            <a:ext cx="737734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section 4A</a:t>
            </a:r>
          </a:p>
        </p:txBody>
      </p:sp>
    </p:spTree>
    <p:extLst>
      <p:ext uri="{BB962C8B-B14F-4D97-AF65-F5344CB8AC3E}">
        <p14:creationId xmlns:p14="http://schemas.microsoft.com/office/powerpoint/2010/main" val="319023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9056" y="2093976"/>
                <a:ext cx="8719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56" y="2093976"/>
                <a:ext cx="871970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6512" y="2657856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12" y="2657856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00912" y="265785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912" y="2657856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2312" y="265785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312" y="2657856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53312" y="2657856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312" y="2657856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31848" y="2542032"/>
                <a:ext cx="1127553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848" y="2542032"/>
                <a:ext cx="1127553" cy="44281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98648" y="2542032"/>
                <a:ext cx="161531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648" y="2542032"/>
                <a:ext cx="1615314" cy="4440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95800" y="2667000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667000"/>
                <a:ext cx="1238352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62128" y="3337560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28" y="3337560"/>
                <a:ext cx="784894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76528" y="333756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528" y="3337560"/>
                <a:ext cx="304891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47928" y="333756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928" y="333756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28928" y="3337560"/>
                <a:ext cx="702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(4)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928" y="3337560"/>
                <a:ext cx="702308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959864" y="3221736"/>
                <a:ext cx="1009058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  <m:r>
                            <a:rPr lang="en-GB" sz="1200" i="1">
                              <a:latin typeface="Cambria Math"/>
                            </a:rPr>
                            <m:t>(3)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864" y="3221736"/>
                <a:ext cx="1009058" cy="44281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798064" y="3221736"/>
                <a:ext cx="128958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(4)(3)(2)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064" y="3221736"/>
                <a:ext cx="1289584" cy="4440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41064" y="3221736"/>
                <a:ext cx="1401794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(4)(3)(2)(1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24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064" y="3221736"/>
                <a:ext cx="1401794" cy="44281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97864" y="40020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864" y="4002024"/>
                <a:ext cx="304891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69264" y="40020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264" y="4002024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0264" y="4002024"/>
                <a:ext cx="5740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4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264" y="4002024"/>
                <a:ext cx="574067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10512" y="4008120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6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512" y="4008120"/>
                <a:ext cx="649986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343912" y="4008120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4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912" y="4008120"/>
                <a:ext cx="649986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77312" y="4008120"/>
                <a:ext cx="5650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312" y="4008120"/>
                <a:ext cx="565026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410200" y="281940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5410200" y="350520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4495800" y="3810000"/>
            <a:ext cx="381000" cy="1295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819400" y="51054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Every term after this one will contain a (0) so can be ignored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 expansion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finite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exact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76400" y="2133600"/>
            <a:ext cx="358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Always start by writing out the general form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43600" y="2819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4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943600" y="3581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294" y="5941667"/>
            <a:ext cx="7524748" cy="768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1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9056" y="2093976"/>
                <a:ext cx="9713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1−2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56" y="2093976"/>
                <a:ext cx="971356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6512" y="2657856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12" y="2657856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00912" y="265785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912" y="2657856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2312" y="265785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312" y="2657856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53312" y="2657856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312" y="2657856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31848" y="2542032"/>
                <a:ext cx="1127553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848" y="2542032"/>
                <a:ext cx="1127553" cy="44281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98648" y="2542032"/>
                <a:ext cx="161531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648" y="2542032"/>
                <a:ext cx="1615314" cy="4440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95800" y="2667000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667000"/>
                <a:ext cx="1238352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62128" y="3337560"/>
                <a:ext cx="8599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28" y="3337560"/>
                <a:ext cx="859915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76528" y="333756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528" y="3337560"/>
                <a:ext cx="304891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47928" y="333756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928" y="333756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28928" y="3337560"/>
                <a:ext cx="1030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(3)(−2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928" y="3337560"/>
                <a:ext cx="1030923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127504" y="3236976"/>
                <a:ext cx="1401217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  <m:r>
                            <a:rPr lang="en-GB" sz="1200" i="1">
                              <a:latin typeface="Cambria Math"/>
                            </a:rPr>
                            <m:t>(2)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(−2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504" y="3236976"/>
                <a:ext cx="1401217" cy="44281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435866" y="3231368"/>
                <a:ext cx="1513428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(3)(2)(1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(−2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866" y="3231368"/>
                <a:ext cx="1513428" cy="4440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97864" y="40020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864" y="4002024"/>
                <a:ext cx="304891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69264" y="40020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264" y="4002024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0264" y="4002024"/>
                <a:ext cx="5740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6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264" y="4002024"/>
                <a:ext cx="57406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10512" y="4008120"/>
                <a:ext cx="7349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12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512" y="4008120"/>
                <a:ext cx="734945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10968" y="4002024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8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968" y="4002024"/>
                <a:ext cx="649986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410200" y="281940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5410200" y="350520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4160520" y="3813048"/>
            <a:ext cx="335280" cy="12923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819400" y="51054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Every term after this one will contain a (0) so can be ignored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 expansion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finite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exact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76400" y="2133600"/>
            <a:ext cx="358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Always start by writing out the general form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43600" y="2819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3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-2x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934456" y="3453384"/>
            <a:ext cx="2935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  <a:p>
            <a:pPr algn="ctr"/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It is VERY important to put brackets around the x parts</a:t>
            </a: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688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9" grpId="0" animBg="1"/>
      <p:bldP spid="30" grpId="0" animBg="1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9056" y="1975104"/>
                <a:ext cx="787652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56" y="1975104"/>
                <a:ext cx="787652" cy="535275"/>
              </a:xfrm>
              <a:prstGeom prst="rect">
                <a:avLst/>
              </a:prstGeom>
              <a:blipFill rotWithShape="1">
                <a:blip r:embed="rId3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" y="3526536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3526536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73480" y="352653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480" y="3526536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4880" y="352653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80" y="3526536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25880" y="3526536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80" y="3526536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04416" y="3410712"/>
                <a:ext cx="1127553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416" y="3410712"/>
                <a:ext cx="1127553" cy="44281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71216" y="3410712"/>
                <a:ext cx="161531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216" y="3410712"/>
                <a:ext cx="1615314" cy="4440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34696" y="4206240"/>
                <a:ext cx="8567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96" y="4206240"/>
                <a:ext cx="856709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49096" y="420624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096" y="4206240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20496" y="420624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496" y="4206240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01496" y="4206240"/>
                <a:ext cx="9459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(−1)(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496" y="4206240"/>
                <a:ext cx="945964" cy="276999"/>
              </a:xfrm>
              <a:prstGeom prst="rect">
                <a:avLst/>
              </a:prstGeom>
              <a:blipFill rotWithShape="1">
                <a:blip r:embed="rId1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161032" y="4090416"/>
                <a:ext cx="1330685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(−1)(−2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032" y="4090416"/>
                <a:ext cx="1330685" cy="44281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468624" y="4078224"/>
                <a:ext cx="1659300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(−1)(−2)(−3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8624" y="4078224"/>
                <a:ext cx="1659300" cy="4440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70432" y="487070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432" y="4870704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41832" y="487070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832" y="4870704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22832" y="4870704"/>
                <a:ext cx="4891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2832" y="4870704"/>
                <a:ext cx="48910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728216" y="4876800"/>
                <a:ext cx="5650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216" y="4876800"/>
                <a:ext cx="565026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154936" y="4870704"/>
                <a:ext cx="5650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4936" y="4870704"/>
                <a:ext cx="565026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382768" y="368808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5382768" y="437388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179320" y="2270760"/>
            <a:ext cx="1798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 this as a power of x first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16168" y="368808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-1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97880" y="4504944"/>
            <a:ext cx="2935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44296" y="2575560"/>
                <a:ext cx="11495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=(1+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296" y="2575560"/>
                <a:ext cx="1149545" cy="307777"/>
              </a:xfrm>
              <a:prstGeom prst="rect">
                <a:avLst/>
              </a:prstGeom>
              <a:blipFill rotWithShape="1">
                <a:blip r:embed="rId1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1776984" y="2258568"/>
            <a:ext cx="600456" cy="521208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268224" y="3121152"/>
            <a:ext cx="6754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 (it is very unlikely you will have to go beyond the first 4 terms)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4325112" y="4526280"/>
            <a:ext cx="283464" cy="10972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91968" y="5745480"/>
            <a:ext cx="3983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With a negative power you will not get a (0) term</a:t>
            </a:r>
          </a:p>
          <a:p>
            <a:pPr algn="ctr"/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expansion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infinite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It can be used as an approximation for the original term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507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9" grpId="0" animBg="1"/>
      <p:bldP spid="30" grpId="0" animBg="1"/>
      <p:bldP spid="34" grpId="0"/>
      <p:bldP spid="35" grpId="0"/>
      <p:bldP spid="36" grpId="0"/>
      <p:bldP spid="37" grpId="0"/>
      <p:bldP spid="38" grpId="0" animBg="1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(1−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blipFill rotWithShape="1">
                <a:blip r:embed="rId3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04416" y="2606040"/>
                <a:ext cx="1127553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416" y="2606040"/>
                <a:ext cx="1127553" cy="44281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71216" y="2606040"/>
                <a:ext cx="1682640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 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216" y="2606040"/>
                <a:ext cx="1682640" cy="4440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307336" y="3177540"/>
                <a:ext cx="1528367" cy="563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(−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336" y="3177540"/>
                <a:ext cx="1528367" cy="5632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97808" y="3156204"/>
                <a:ext cx="1932132" cy="5933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(−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808" y="3156204"/>
                <a:ext cx="1932132" cy="59330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81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278880" y="28742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6278880" y="35600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812280" y="2874264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-x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12280" y="3681984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6512" y="237134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76472" y="2090928"/>
            <a:ext cx="4062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and state the values of x for which it is valid…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46888" y="4480560"/>
            <a:ext cx="3602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Imagine we substitute x = 2 into the expansion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194816" y="492252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16" y="4922520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966216" y="492252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216" y="4922520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338072" y="4821936"/>
                <a:ext cx="513282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072" y="4821936"/>
                <a:ext cx="513282" cy="439223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743456" y="4818888"/>
                <a:ext cx="513281" cy="438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456" y="4818888"/>
                <a:ext cx="513281" cy="43858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179320" y="4821936"/>
                <a:ext cx="56457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40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320" y="4821936"/>
                <a:ext cx="564578" cy="439223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182624" y="54589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624" y="545896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954024" y="545896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024" y="545896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353312" y="5458968"/>
                <a:ext cx="7745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0.666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312" y="5458968"/>
                <a:ext cx="774571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996440" y="5455920"/>
                <a:ext cx="7745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0.444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440" y="5455920"/>
                <a:ext cx="774571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624328" y="5458968"/>
                <a:ext cx="8595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0.4938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328" y="5458968"/>
                <a:ext cx="859530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3221736" y="5056632"/>
            <a:ext cx="600456" cy="54864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3681984" y="4913376"/>
            <a:ext cx="3633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values fluctuate (easier to see as decimals)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 result is that the sequence will not converge and hence for x = 2, the expansion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not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valid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969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9" grpId="0" animBg="1"/>
      <p:bldP spid="30" grpId="0" animBg="1"/>
      <p:bldP spid="35" grpId="0"/>
      <p:bldP spid="36" grpId="0"/>
      <p:bldP spid="39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(1−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blipFill rotWithShape="1">
                <a:blip r:embed="rId3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04416" y="2606040"/>
                <a:ext cx="1127553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416" y="2606040"/>
                <a:ext cx="1127553" cy="44281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71216" y="2606040"/>
                <a:ext cx="161531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216" y="2606040"/>
                <a:ext cx="1615314" cy="4440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307336" y="3177540"/>
                <a:ext cx="1528367" cy="563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(−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336" y="3177540"/>
                <a:ext cx="1528367" cy="5632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97808" y="3156204"/>
                <a:ext cx="1932132" cy="5933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(−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808" y="3156204"/>
                <a:ext cx="1932132" cy="59330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81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278880" y="28742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6278880" y="35600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812280" y="2874264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-x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12280" y="3681984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6512" y="237134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76472" y="2090928"/>
            <a:ext cx="4062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and state the values of x for which it is valid…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46888" y="4480560"/>
            <a:ext cx="3785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Imagine we substitute x = 0.5 into the expansion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194816" y="492252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16" y="4922520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966216" y="492252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216" y="4922520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338072" y="4821936"/>
                <a:ext cx="513282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072" y="4821936"/>
                <a:ext cx="513282" cy="439223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743456" y="4818888"/>
                <a:ext cx="59824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456" y="4818888"/>
                <a:ext cx="598241" cy="439223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261616" y="4821936"/>
                <a:ext cx="683200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648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616" y="4821936"/>
                <a:ext cx="683200" cy="443006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182624" y="54589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624" y="545896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954024" y="545896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024" y="545896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353312" y="5458968"/>
                <a:ext cx="7745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0.166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312" y="5458968"/>
                <a:ext cx="774571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996440" y="5455920"/>
                <a:ext cx="7264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−  0.0</m:t>
                    </m:r>
                  </m:oMath>
                </a14:m>
                <a:r>
                  <a:rPr lang="en-GB" sz="1200" dirty="0"/>
                  <a:t>27</a:t>
                </a: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440" y="5455920"/>
                <a:ext cx="726481" cy="276999"/>
              </a:xfrm>
              <a:prstGeom prst="rect">
                <a:avLst/>
              </a:prstGeom>
              <a:blipFill rotWithShape="1">
                <a:blip r:embed="rId22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624328" y="5458968"/>
                <a:ext cx="8595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0.0077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328" y="5458968"/>
                <a:ext cx="859531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3221736" y="5056632"/>
            <a:ext cx="600456" cy="54864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3681984" y="4913376"/>
            <a:ext cx="3633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values continuously get smaller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This means the sequence will converge (like an infinite series) and hence for x = 0.5, the sequence IS valid…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921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(1−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blipFill rotWithShape="1">
                <a:blip r:embed="rId3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04416" y="2606040"/>
                <a:ext cx="1161215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416" y="2606040"/>
                <a:ext cx="1161215" cy="44281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71216" y="2606040"/>
                <a:ext cx="155119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216" y="2606040"/>
                <a:ext cx="1551194" cy="4440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307336" y="3185160"/>
                <a:ext cx="1528367" cy="563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(−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336" y="3185160"/>
                <a:ext cx="1528367" cy="5632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97808" y="3163824"/>
                <a:ext cx="1932132" cy="5933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(−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808" y="3163824"/>
                <a:ext cx="1932132" cy="59330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81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278880" y="28742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6278880" y="35600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812280" y="2874264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-x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12280" y="3681984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6512" y="237134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76472" y="2090928"/>
            <a:ext cx="4062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and state the values of x for which it is valid…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28016" y="4462272"/>
            <a:ext cx="4096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How do we work out for what set of values x is valid?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6680" y="4724400"/>
            <a:ext cx="5361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reason an expansion diverges or converges is down to the x term…</a:t>
            </a:r>
          </a:p>
        </p:txBody>
      </p:sp>
      <p:sp>
        <p:nvSpPr>
          <p:cNvPr id="14" name="Oval 13"/>
          <p:cNvSpPr/>
          <p:nvPr/>
        </p:nvSpPr>
        <p:spPr>
          <a:xfrm>
            <a:off x="1984248" y="3401568"/>
            <a:ext cx="338328" cy="283464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Oval 56"/>
          <p:cNvSpPr/>
          <p:nvPr/>
        </p:nvSpPr>
        <p:spPr>
          <a:xfrm>
            <a:off x="3325368" y="3412670"/>
            <a:ext cx="451104" cy="283464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Oval 57"/>
          <p:cNvSpPr/>
          <p:nvPr/>
        </p:nvSpPr>
        <p:spPr>
          <a:xfrm>
            <a:off x="5199888" y="3412670"/>
            <a:ext cx="451104" cy="283464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103632" y="5050536"/>
            <a:ext cx="8510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If the term is bigger than 1 or less than -1, squaring/cubing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etc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will accelerate the size of the term, diverging the sequence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01168" y="5468112"/>
            <a:ext cx="8510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If the term is between 1 and -1, squaring and cubing cause the terms to become increasingly small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, so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sum of the sequence will converge, and be valid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74320" y="6089904"/>
                <a:ext cx="11090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−1&lt;−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" y="6089904"/>
                <a:ext cx="1109022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923032" y="6105144"/>
                <a:ext cx="8722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|−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|&lt;1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032" y="6105144"/>
                <a:ext cx="872226" cy="276999"/>
              </a:xfrm>
              <a:prstGeom prst="rect">
                <a:avLst/>
              </a:prstGeom>
              <a:blipFill rotWithShape="1">
                <a:blip r:embed="rId19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093720" y="6431280"/>
                <a:ext cx="6884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|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|&lt;1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720" y="6431280"/>
                <a:ext cx="688457" cy="276999"/>
              </a:xfrm>
              <a:prstGeom prst="rect">
                <a:avLst/>
              </a:prstGeom>
              <a:blipFill rotWithShape="1">
                <a:blip r:embed="rId20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>
            <a:off x="1444752" y="6217920"/>
            <a:ext cx="124358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560576" y="62116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using Modulus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3846576" y="6583680"/>
            <a:ext cx="1328928" cy="60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199888" y="6330696"/>
            <a:ext cx="2471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expansion is valid when the modulus value of x is less than 1</a:t>
            </a:r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847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56" grpId="0"/>
      <p:bldP spid="14" grpId="0" animBg="1"/>
      <p:bldP spid="57" grpId="0" animBg="1"/>
      <p:bldP spid="58" grpId="0" animBg="1"/>
      <p:bldP spid="59" grpId="0"/>
      <p:bldP spid="60" grpId="0"/>
      <p:bldP spid="21" grpId="0"/>
      <p:bldP spid="61" grpId="0"/>
      <p:bldP spid="62" grpId="0"/>
      <p:bldP spid="63" grpId="0"/>
      <p:bldP spid="6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F0B400-AB05-4B04-8564-F1CE8D246D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C6C5BF-FFBD-4ED0-BECA-90EA067067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DF7C3D-ED25-4FFE-8BFF-EAFBA249EBE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00eee050-7eda-4a68-8825-514e694f5f0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1104</TotalTime>
  <Words>4536</Words>
  <Application>Microsoft Office PowerPoint</Application>
  <PresentationFormat>On-screen Show (4:3)</PresentationFormat>
  <Paragraphs>519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Cambria Math</vt:lpstr>
      <vt:lpstr>Comic Sans MS</vt:lpstr>
      <vt:lpstr>Umbra BT</vt:lpstr>
      <vt:lpstr>Wingdings</vt:lpstr>
      <vt:lpstr>Office Theme</vt:lpstr>
      <vt:lpstr>PowerPoint Presentation</vt:lpstr>
      <vt:lpstr>Prior Knowledge Check</vt:lpstr>
      <vt:lpstr>PowerPoint Presentation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265</cp:revision>
  <dcterms:created xsi:type="dcterms:W3CDTF">2018-04-30T00:32:33Z</dcterms:created>
  <dcterms:modified xsi:type="dcterms:W3CDTF">2020-12-31T07:21:02Z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